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0"/>
  </p:notesMasterIdLst>
  <p:handoutMasterIdLst>
    <p:handoutMasterId r:id="rId121"/>
  </p:handoutMasterIdLst>
  <p:sldIdLst>
    <p:sldId id="291" r:id="rId2"/>
    <p:sldId id="1093" r:id="rId3"/>
    <p:sldId id="289" r:id="rId4"/>
    <p:sldId id="1147" r:id="rId5"/>
    <p:sldId id="1332" r:id="rId6"/>
    <p:sldId id="1331" r:id="rId7"/>
    <p:sldId id="1336" r:id="rId8"/>
    <p:sldId id="1335" r:id="rId9"/>
    <p:sldId id="1334" r:id="rId10"/>
    <p:sldId id="1337" r:id="rId11"/>
    <p:sldId id="1339" r:id="rId12"/>
    <p:sldId id="1340" r:id="rId13"/>
    <p:sldId id="1338" r:id="rId14"/>
    <p:sldId id="1363" r:id="rId15"/>
    <p:sldId id="1333" r:id="rId16"/>
    <p:sldId id="1344" r:id="rId17"/>
    <p:sldId id="1343" r:id="rId18"/>
    <p:sldId id="1342" r:id="rId19"/>
    <p:sldId id="1341" r:id="rId20"/>
    <p:sldId id="1346" r:id="rId21"/>
    <p:sldId id="1345" r:id="rId22"/>
    <p:sldId id="1351" r:id="rId23"/>
    <p:sldId id="1350" r:id="rId24"/>
    <p:sldId id="1349" r:id="rId25"/>
    <p:sldId id="1352" r:id="rId26"/>
    <p:sldId id="1348" r:id="rId27"/>
    <p:sldId id="1353" r:id="rId28"/>
    <p:sldId id="1347" r:id="rId29"/>
    <p:sldId id="1361" r:id="rId30"/>
    <p:sldId id="1364" r:id="rId31"/>
    <p:sldId id="1365" r:id="rId32"/>
    <p:sldId id="1367" r:id="rId33"/>
    <p:sldId id="1366" r:id="rId34"/>
    <p:sldId id="1360" r:id="rId35"/>
    <p:sldId id="1362" r:id="rId36"/>
    <p:sldId id="1359" r:id="rId37"/>
    <p:sldId id="1358" r:id="rId38"/>
    <p:sldId id="933" r:id="rId39"/>
    <p:sldId id="932" r:id="rId40"/>
    <p:sldId id="1357" r:id="rId41"/>
    <p:sldId id="1356" r:id="rId42"/>
    <p:sldId id="1355" r:id="rId43"/>
    <p:sldId id="1387" r:id="rId44"/>
    <p:sldId id="1354" r:id="rId45"/>
    <p:sldId id="1370" r:id="rId46"/>
    <p:sldId id="1418" r:id="rId47"/>
    <p:sldId id="993" r:id="rId48"/>
    <p:sldId id="1439" r:id="rId49"/>
    <p:sldId id="1412" r:id="rId50"/>
    <p:sldId id="1411" r:id="rId51"/>
    <p:sldId id="1410" r:id="rId52"/>
    <p:sldId id="1414" r:id="rId53"/>
    <p:sldId id="1413" r:id="rId54"/>
    <p:sldId id="1409" r:id="rId55"/>
    <p:sldId id="1417" r:id="rId56"/>
    <p:sldId id="1420" r:id="rId57"/>
    <p:sldId id="1421" r:id="rId58"/>
    <p:sldId id="1422" r:id="rId59"/>
    <p:sldId id="1425" r:id="rId60"/>
    <p:sldId id="1424" r:id="rId61"/>
    <p:sldId id="1423" r:id="rId62"/>
    <p:sldId id="1427" r:id="rId63"/>
    <p:sldId id="1416" r:id="rId64"/>
    <p:sldId id="1428" r:id="rId65"/>
    <p:sldId id="1426" r:id="rId66"/>
    <p:sldId id="1429" r:id="rId67"/>
    <p:sldId id="1415" r:id="rId68"/>
    <p:sldId id="1431" r:id="rId69"/>
    <p:sldId id="1430" r:id="rId70"/>
    <p:sldId id="1432" r:id="rId71"/>
    <p:sldId id="1433" r:id="rId72"/>
    <p:sldId id="1419" r:id="rId73"/>
    <p:sldId id="1369" r:id="rId74"/>
    <p:sldId id="1398" r:id="rId75"/>
    <p:sldId id="1368" r:id="rId76"/>
    <p:sldId id="1325" r:id="rId77"/>
    <p:sldId id="1397" r:id="rId78"/>
    <p:sldId id="1399" r:id="rId79"/>
    <p:sldId id="1396" r:id="rId80"/>
    <p:sldId id="1400" r:id="rId81"/>
    <p:sldId id="1401" r:id="rId82"/>
    <p:sldId id="1402" r:id="rId83"/>
    <p:sldId id="1403" r:id="rId84"/>
    <p:sldId id="1395" r:id="rId85"/>
    <p:sldId id="1404" r:id="rId86"/>
    <p:sldId id="1405" r:id="rId87"/>
    <p:sldId id="1394" r:id="rId88"/>
    <p:sldId id="1407" r:id="rId89"/>
    <p:sldId id="1406" r:id="rId90"/>
    <p:sldId id="1408" r:id="rId91"/>
    <p:sldId id="1393" r:id="rId92"/>
    <p:sldId id="1392" r:id="rId93"/>
    <p:sldId id="1391" r:id="rId94"/>
    <p:sldId id="1390" r:id="rId95"/>
    <p:sldId id="1389" r:id="rId96"/>
    <p:sldId id="1388" r:id="rId97"/>
    <p:sldId id="1438" r:id="rId98"/>
    <p:sldId id="1437" r:id="rId99"/>
    <p:sldId id="1436" r:id="rId100"/>
    <p:sldId id="1435" r:id="rId101"/>
    <p:sldId id="1434" r:id="rId102"/>
    <p:sldId id="986" r:id="rId103"/>
    <p:sldId id="1371" r:id="rId104"/>
    <p:sldId id="1373" r:id="rId105"/>
    <p:sldId id="1372" r:id="rId106"/>
    <p:sldId id="1374" r:id="rId107"/>
    <p:sldId id="1375" r:id="rId108"/>
    <p:sldId id="1378" r:id="rId109"/>
    <p:sldId id="1376" r:id="rId110"/>
    <p:sldId id="1379" r:id="rId111"/>
    <p:sldId id="1383" r:id="rId112"/>
    <p:sldId id="1384" r:id="rId113"/>
    <p:sldId id="1385" r:id="rId114"/>
    <p:sldId id="1386" r:id="rId115"/>
    <p:sldId id="1382" r:id="rId116"/>
    <p:sldId id="1381" r:id="rId117"/>
    <p:sldId id="1380" r:id="rId118"/>
    <p:sldId id="491" r:id="rId1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0EE4"/>
    <a:srgbClr val="DCECE0"/>
    <a:srgbClr val="559E67"/>
    <a:srgbClr val="1A04BC"/>
    <a:srgbClr val="0427BC"/>
    <a:srgbClr val="0753B9"/>
    <a:srgbClr val="110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50585" autoAdjust="0"/>
  </p:normalViewPr>
  <p:slideViewPr>
    <p:cSldViewPr snapToGrid="0" showGuides="1">
      <p:cViewPr>
        <p:scale>
          <a:sx n="66" d="100"/>
          <a:sy n="66" d="100"/>
        </p:scale>
        <p:origin x="562" y="391"/>
      </p:cViewPr>
      <p:guideLst>
        <p:guide orient="horz" pos="2160"/>
        <p:guide pos="3840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8" d="100"/>
          <a:sy n="68" d="100"/>
        </p:scale>
        <p:origin x="-2456" y="-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059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857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181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66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78230" y="275095"/>
            <a:ext cx="11817458" cy="640854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8636" y="286719"/>
            <a:ext cx="5736957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37197" y="6492875"/>
            <a:ext cx="45849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88211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3"/>
          </p:nvPr>
        </p:nvSpPr>
        <p:spPr>
          <a:xfrm>
            <a:off x="6160576" y="275095"/>
            <a:ext cx="5835112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096000" y="2211711"/>
            <a:ext cx="0" cy="3030537"/>
          </a:xfrm>
          <a:prstGeom prst="line">
            <a:avLst/>
          </a:prstGeom>
          <a:ln w="28575">
            <a:solidFill>
              <a:srgbClr val="6A9C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73848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幻灯片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hidden="1">
            <a:extLst>
              <a:ext uri="{FF2B5EF4-FFF2-40B4-BE49-F238E27FC236}">
                <a16:creationId xmlns:a16="http://schemas.microsoft.com/office/drawing/2014/main" id="{F2CBCBBF-0EAF-B84F-ADA0-93410D833D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1" y="0"/>
            <a:ext cx="12175357" cy="6858000"/>
          </a:xfrm>
          <a:prstGeom prst="rect">
            <a:avLst/>
          </a:prstGeom>
        </p:spPr>
      </p:pic>
      <p:sp>
        <p:nvSpPr>
          <p:cNvPr id="14" name="文本占位符 50">
            <a:extLst>
              <a:ext uri="{FF2B5EF4-FFF2-40B4-BE49-F238E27FC236}">
                <a16:creationId xmlns:a16="http://schemas.microsoft.com/office/drawing/2014/main" id="{FFC82988-AC98-244F-B75B-A5D96F873D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3502" y="1429680"/>
            <a:ext cx="6689770" cy="13199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200" b="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北邮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华为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第一期</a:t>
            </a:r>
            <a:r>
              <a:rPr kumimoji="1" lang="en-US" altLang="zh-CN" dirty="0"/>
              <a:t>XXXX</a:t>
            </a:r>
            <a:r>
              <a:rPr kumimoji="1" lang="zh-CN" altLang="en-US" dirty="0"/>
              <a:t>汇报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F3DB8AC-5DE9-5548-8697-C9055F7FFC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6076" y="3669931"/>
            <a:ext cx="6535842" cy="148045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dirty="0"/>
              <a:t>汇报人：</a:t>
            </a:r>
            <a:endParaRPr lang="en-US" altLang="zh-CN" dirty="0"/>
          </a:p>
          <a:p>
            <a:r>
              <a:rPr lang="zh-CN" altLang="en-US" dirty="0"/>
              <a:t>日期：</a:t>
            </a:r>
            <a:endParaRPr 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68075" y="6336530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74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感谢页"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969" y="1467870"/>
            <a:ext cx="4747358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5400" b="0" i="0" baseline="0">
                <a:solidFill>
                  <a:srgbClr val="A80000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T</a:t>
            </a:r>
            <a:r>
              <a:rPr lang="en-US" altLang="zh-CN" dirty="0"/>
              <a:t>hank you.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76" y="4831652"/>
            <a:ext cx="1875600" cy="40591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4831652"/>
            <a:ext cx="12192000" cy="2026348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606473"/>
            <a:ext cx="12192000" cy="1251527"/>
          </a:xfrm>
          <a:prstGeom prst="rect">
            <a:avLst/>
          </a:prstGeom>
          <a:solidFill>
            <a:srgbClr val="00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9276" y="6232236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8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DCEC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0800" y="82169"/>
            <a:ext cx="11570400" cy="699796"/>
          </a:xfrm>
        </p:spPr>
        <p:txBody>
          <a:bodyPr>
            <a:normAutofit/>
          </a:bodyPr>
          <a:lstStyle>
            <a:lvl1pPr algn="ctr">
              <a:defRPr lang="zh-CN" altLang="en-US" sz="2800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微软雅黑" panose="020B0503020204020204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5813231"/>
          </a:xfrm>
        </p:spPr>
        <p:txBody>
          <a:bodyPr/>
          <a:lstStyle>
            <a:lvl1pPr marL="269875" indent="-269875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D79C7644-867A-4F92-AE5C-C5F4F076F134}" type="datetimeFigureOut">
              <a:rPr lang="zh-CN" altLang="en-US" smtClean="0"/>
              <a:pPr/>
              <a:t>2021/12/20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47C4BD23-150C-4A56-8E66-9482A3FB2E8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02400" y="717987"/>
            <a:ext cx="10871878" cy="0"/>
          </a:xfrm>
          <a:prstGeom prst="line">
            <a:avLst/>
          </a:prstGeom>
          <a:ln w="28575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DCECE0">
            <a:alpha val="2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400" y="0"/>
            <a:ext cx="11570400" cy="705173"/>
          </a:xfrm>
        </p:spPr>
        <p:txBody>
          <a:bodyPr>
            <a:normAutofit/>
          </a:bodyPr>
          <a:lstStyle>
            <a:lvl1pPr algn="ctr">
              <a:defRPr sz="2800" b="1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400" y="867905"/>
            <a:ext cx="5793600" cy="559488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2400" y="6492875"/>
            <a:ext cx="2743200" cy="365125"/>
          </a:xfrm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31084" y="649287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02400" y="717987"/>
            <a:ext cx="1087187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/>
          <p:cNvSpPr>
            <a:spLocks noGrp="1"/>
          </p:cNvSpPr>
          <p:nvPr>
            <p:ph idx="13"/>
          </p:nvPr>
        </p:nvSpPr>
        <p:spPr>
          <a:xfrm>
            <a:off x="6160576" y="865322"/>
            <a:ext cx="5729024" cy="559488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6096000" y="2420937"/>
            <a:ext cx="0" cy="3030537"/>
          </a:xfrm>
          <a:prstGeom prst="line">
            <a:avLst/>
          </a:prstGeom>
          <a:ln w="9525">
            <a:solidFill>
              <a:srgbClr val="6A9C4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042054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78230" y="275095"/>
            <a:ext cx="11817458" cy="640854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8636" y="286719"/>
            <a:ext cx="11719303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37197" y="6492875"/>
            <a:ext cx="45849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1244170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2021/12/20</a:t>
            </a:fld>
            <a:endParaRPr lang="zh-CN" altLang="en-US" dirty="0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8230" y="310703"/>
            <a:ext cx="11749481" cy="6265188"/>
          </a:xfrm>
          <a:noFill/>
          <a:ln w="19050">
            <a:solidFill>
              <a:srgbClr val="92D050"/>
            </a:solidFill>
            <a:prstDash val="solid"/>
          </a:ln>
          <a:effectLst/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+mn-lt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+mn-lt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+mn-lt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40286"/>
            <a:ext cx="882111" cy="371959"/>
          </a:xfrm>
          <a:noFill/>
          <a:ln>
            <a:noFill/>
          </a:ln>
        </p:spPr>
        <p:txBody>
          <a:bodyPr/>
          <a:lstStyle>
            <a:lvl1pPr>
              <a:defRPr sz="1000"/>
            </a:lvl1pPr>
          </a:lstStyle>
          <a:p>
            <a:fld id="{D79C7644-867A-4F92-AE5C-C5F4F076F134}" type="datetimeFigureOut">
              <a:rPr lang="zh-CN" altLang="en-US" smtClean="0"/>
              <a:pPr/>
              <a:t>2021/12/20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55279" y="6575891"/>
            <a:ext cx="458491" cy="300748"/>
          </a:xfrm>
          <a:noFill/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167482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C7644-867A-4F92-AE5C-C5F4F076F134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2" r:id="rId9"/>
    <p:sldLayoutId id="2147483661" r:id="rId10"/>
    <p:sldLayoutId id="2147483656" r:id="rId11"/>
    <p:sldLayoutId id="2147483657" r:id="rId12"/>
    <p:sldLayoutId id="2147483658" r:id="rId13"/>
    <p:sldLayoutId id="2147483659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10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" Target="slide10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" Target="slide7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" Target="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" Target="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" Target="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8.jpeg"/><Relationship Id="rId7" Type="http://schemas.openxmlformats.org/officeDocument/2006/relationships/image" Target="../media/image20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1.jpeg"/><Relationship Id="rId7" Type="http://schemas.openxmlformats.org/officeDocument/2006/relationships/image" Target="../media/image14.jpeg"/><Relationship Id="rId12" Type="http://schemas.openxmlformats.org/officeDocument/2006/relationships/image" Target="../media/image18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8.jpeg"/><Relationship Id="rId5" Type="http://schemas.openxmlformats.org/officeDocument/2006/relationships/image" Target="../media/image24.jpeg"/><Relationship Id="rId10" Type="http://schemas.openxmlformats.org/officeDocument/2006/relationships/image" Target="../media/image27.jpeg"/><Relationship Id="rId4" Type="http://schemas.openxmlformats.org/officeDocument/2006/relationships/image" Target="../media/image23.jpeg"/><Relationship Id="rId9" Type="http://schemas.openxmlformats.org/officeDocument/2006/relationships/image" Target="../media/image26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D72B36-652F-7340-A4C9-5FC485D17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3376" y="2372416"/>
            <a:ext cx="7307757" cy="1476165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Concurrent Control</a:t>
            </a:r>
          </a:p>
          <a:p>
            <a:r>
              <a:rPr kumimoji="1" lang="en-US" altLang="zh-CN" sz="2800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— Chapter 18 </a:t>
            </a:r>
            <a:endParaRPr kumimoji="1" lang="zh-CN" altLang="en-US" sz="2800" b="1" dirty="0">
              <a:solidFill>
                <a:srgbClr val="FFC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3DF926-1F02-CD48-B954-DEF285DB63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073" y="5247341"/>
            <a:ext cx="9731141" cy="1547905"/>
          </a:xfrm>
        </p:spPr>
        <p:txBody>
          <a:bodyPr>
            <a:normAutofit/>
          </a:bodyPr>
          <a:lstStyle/>
          <a:p>
            <a:endParaRPr kumimoji="1" lang="en-US" altLang="zh-CN" b="1" dirty="0">
              <a:solidFill>
                <a:srgbClr val="C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叶文</a:t>
            </a:r>
            <a:endParaRPr kumimoji="1" lang="en-US" altLang="zh-CN" sz="2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yewen@bupt.edu.cn</a:t>
            </a:r>
          </a:p>
          <a:p>
            <a:r>
              <a:rPr kumimoji="1"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School of Computer Science (National Pilot Software Engineering School)</a:t>
            </a:r>
          </a:p>
          <a:p>
            <a:endParaRPr kumimoji="1" lang="zh-CN" altLang="en-US" sz="2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107B4D-D003-4629-A26F-46A60352BF2F}"/>
              </a:ext>
            </a:extLst>
          </p:cNvPr>
          <p:cNvSpPr txBox="1"/>
          <p:nvPr/>
        </p:nvSpPr>
        <p:spPr>
          <a:xfrm>
            <a:off x="5146040" y="4485583"/>
            <a:ext cx="1608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2021</a:t>
            </a:r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年</a:t>
            </a:r>
            <a:r>
              <a:rPr kumimoji="1"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12</a:t>
            </a:r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421740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F7868-C3C5-4378-9B96-2C9104102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CE9246-1452-42E7-B0BC-F401A4C58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6B10E-F8F0-40B7-A7C7-580082F71ABE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B6EB9F-8E64-46DD-A59F-F5DC2773D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AFB58E2D-80D6-4E7E-9857-EC2057A96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574" y="1395413"/>
            <a:ext cx="1362874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lock-X(Q)</a:t>
            </a:r>
          </a:p>
          <a:p>
            <a:pPr eaLnBrk="1" hangingPunct="1"/>
            <a:r>
              <a:rPr lang="en-US" altLang="zh-CN" dirty="0">
                <a:latin typeface="+mn-lt"/>
              </a:rPr>
              <a:t>read(Q)</a:t>
            </a:r>
          </a:p>
          <a:p>
            <a:pPr eaLnBrk="1" hangingPunct="1"/>
            <a:endParaRPr lang="en-US" altLang="zh-CN" dirty="0">
              <a:latin typeface="+mn-lt"/>
            </a:endParaRPr>
          </a:p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+mn-lt"/>
              </a:rPr>
              <a:t>lock-S(R)</a:t>
            </a:r>
          </a:p>
          <a:p>
            <a:pPr eaLnBrk="1" hangingPunct="1"/>
            <a:endParaRPr lang="en-US" altLang="zh-CN" dirty="0">
              <a:latin typeface="+mn-lt"/>
            </a:endParaRPr>
          </a:p>
          <a:p>
            <a:pPr eaLnBrk="1" hangingPunct="1"/>
            <a:endParaRPr lang="en-US" altLang="zh-CN" dirty="0">
              <a:latin typeface="+mn-lt"/>
            </a:endParaRPr>
          </a:p>
          <a:p>
            <a:pPr eaLnBrk="1" hangingPunct="1"/>
            <a:r>
              <a:rPr lang="en-US" altLang="zh-CN" dirty="0">
                <a:latin typeface="+mn-lt"/>
              </a:rPr>
              <a:t>read(R)</a:t>
            </a:r>
          </a:p>
          <a:p>
            <a:pPr eaLnBrk="1" hangingPunct="1"/>
            <a:r>
              <a:rPr lang="en-US" altLang="zh-CN" dirty="0">
                <a:latin typeface="+mn-lt"/>
              </a:rPr>
              <a:t>unlock(R)</a:t>
            </a:r>
          </a:p>
          <a:p>
            <a:pPr eaLnBrk="1" hangingPunct="1"/>
            <a:endParaRPr lang="en-US" altLang="zh-CN" dirty="0">
              <a:latin typeface="+mn-lt"/>
            </a:endParaRPr>
          </a:p>
          <a:p>
            <a:pPr eaLnBrk="1" hangingPunct="1"/>
            <a:r>
              <a:rPr lang="en-US" altLang="zh-CN" dirty="0">
                <a:latin typeface="+mn-lt"/>
              </a:rPr>
              <a:t>write(Q)</a:t>
            </a:r>
          </a:p>
          <a:p>
            <a:pPr eaLnBrk="1" hangingPunct="1"/>
            <a:endParaRPr lang="zh-CN" altLang="en-US" dirty="0">
              <a:latin typeface="+mn-lt"/>
            </a:endParaRPr>
          </a:p>
          <a:p>
            <a:pPr eaLnBrk="1" hangingPunct="1"/>
            <a:endParaRPr lang="zh-CN" altLang="en-US" dirty="0">
              <a:latin typeface="+mn-lt"/>
            </a:endParaRPr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15ECFDA9-AAA4-41C0-B67F-3F6BBD85933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1836" y="1370013"/>
            <a:ext cx="65008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Text Box 7">
            <a:extLst>
              <a:ext uri="{FF2B5EF4-FFF2-40B4-BE49-F238E27FC236}">
                <a16:creationId xmlns:a16="http://schemas.microsoft.com/office/drawing/2014/main" id="{6368B40B-F9E3-4D5F-89FC-FB300E769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924" y="1374775"/>
            <a:ext cx="2420534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en-US" altLang="zh-CN" dirty="0">
              <a:latin typeface="+mn-lt"/>
            </a:endParaRPr>
          </a:p>
          <a:p>
            <a:pPr eaLnBrk="1" hangingPunct="1"/>
            <a:endParaRPr lang="en-US" altLang="zh-CN" dirty="0">
              <a:latin typeface="+mn-lt"/>
            </a:endParaRPr>
          </a:p>
          <a:p>
            <a:pPr eaLnBrk="1" hangingPunct="1"/>
            <a:endParaRPr lang="en-US" altLang="zh-CN" dirty="0">
              <a:latin typeface="+mn-lt"/>
            </a:endParaRPr>
          </a:p>
          <a:p>
            <a:pPr eaLnBrk="1" hangingPunct="1"/>
            <a:endParaRPr lang="en-US" altLang="zh-CN" dirty="0">
              <a:latin typeface="+mn-lt"/>
            </a:endParaRPr>
          </a:p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+mn-lt"/>
              </a:rPr>
              <a:t>lock-X(R)</a:t>
            </a:r>
          </a:p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+mn-lt"/>
              </a:rPr>
              <a:t>waiting</a:t>
            </a:r>
          </a:p>
          <a:p>
            <a:pPr eaLnBrk="1" hangingPunct="1"/>
            <a:r>
              <a:rPr lang="en-US" altLang="zh-CN" dirty="0">
                <a:solidFill>
                  <a:srgbClr val="2D0EE4"/>
                </a:solidFill>
                <a:latin typeface="+mn-lt"/>
              </a:rPr>
              <a:t>…</a:t>
            </a:r>
          </a:p>
          <a:p>
            <a:pPr eaLnBrk="1" hangingPunct="1"/>
            <a:endParaRPr lang="zh-CN" altLang="en-US" dirty="0">
              <a:solidFill>
                <a:srgbClr val="2D0EE4"/>
              </a:solidFill>
              <a:latin typeface="+mn-lt"/>
            </a:endParaRPr>
          </a:p>
          <a:p>
            <a:pPr eaLnBrk="1" hangingPunct="1"/>
            <a:r>
              <a:rPr lang="en-US" altLang="zh-CN" dirty="0">
                <a:solidFill>
                  <a:srgbClr val="2D0EE4"/>
                </a:solidFill>
                <a:latin typeface="+mn-lt"/>
              </a:rPr>
              <a:t>obtaining the lock</a:t>
            </a:r>
            <a:endParaRPr lang="en-US" altLang="zh-CN" i="1" dirty="0">
              <a:solidFill>
                <a:srgbClr val="2D0EE4"/>
              </a:solidFill>
              <a:latin typeface="+mn-lt"/>
            </a:endParaRPr>
          </a:p>
          <a:p>
            <a:pPr eaLnBrk="1" hangingPunct="1"/>
            <a:endParaRPr lang="en-US" altLang="zh-CN" i="1" dirty="0">
              <a:solidFill>
                <a:srgbClr val="2D0EE4"/>
              </a:solidFill>
              <a:latin typeface="+mn-lt"/>
            </a:endParaRPr>
          </a:p>
          <a:p>
            <a:pPr eaLnBrk="1" hangingPunct="1"/>
            <a:r>
              <a:rPr lang="en-US" altLang="zh-CN" dirty="0">
                <a:latin typeface="+mn-lt"/>
              </a:rPr>
              <a:t>write(R)</a:t>
            </a:r>
            <a:endParaRPr lang="zh-CN" altLang="en-US" dirty="0">
              <a:latin typeface="+mn-lt"/>
            </a:endParaRPr>
          </a:p>
        </p:txBody>
      </p:sp>
      <p:sp>
        <p:nvSpPr>
          <p:cNvPr id="17" name="Line 8">
            <a:extLst>
              <a:ext uri="{FF2B5EF4-FFF2-40B4-BE49-F238E27FC236}">
                <a16:creationId xmlns:a16="http://schemas.microsoft.com/office/drawing/2014/main" id="{7E13CEE1-6D3E-45AD-BA98-8E453D575A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8399" y="1368425"/>
            <a:ext cx="0" cy="4854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917F7754-616B-4FDC-ACF4-0E52FD175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4174" y="847725"/>
            <a:ext cx="3818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</a:t>
            </a:r>
            <a:r>
              <a:rPr lang="en-US" altLang="zh-CN" baseline="-25000">
                <a:latin typeface="+mn-lt"/>
              </a:rPr>
              <a:t>i</a:t>
            </a:r>
          </a:p>
        </p:txBody>
      </p:sp>
      <p:sp>
        <p:nvSpPr>
          <p:cNvPr id="19" name="Text Box 10">
            <a:extLst>
              <a:ext uri="{FF2B5EF4-FFF2-40B4-BE49-F238E27FC236}">
                <a16:creationId xmlns:a16="http://schemas.microsoft.com/office/drawing/2014/main" id="{681969C9-018E-48B3-BA8D-9D743D189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0986" y="847725"/>
            <a:ext cx="3850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</a:t>
            </a:r>
            <a:r>
              <a:rPr lang="en-US" altLang="zh-CN" baseline="-25000">
                <a:latin typeface="+mn-lt"/>
              </a:rPr>
              <a:t>j</a:t>
            </a:r>
          </a:p>
        </p:txBody>
      </p:sp>
      <p:sp>
        <p:nvSpPr>
          <p:cNvPr id="20" name="Line 11">
            <a:extLst>
              <a:ext uri="{FF2B5EF4-FFF2-40B4-BE49-F238E27FC236}">
                <a16:creationId xmlns:a16="http://schemas.microsoft.com/office/drawing/2014/main" id="{1FA70710-5C29-4E5B-83EF-1932C907DA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0549" y="2722563"/>
            <a:ext cx="1001712" cy="706437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" name="Line 12">
            <a:extLst>
              <a:ext uri="{FF2B5EF4-FFF2-40B4-BE49-F238E27FC236}">
                <a16:creationId xmlns:a16="http://schemas.microsoft.com/office/drawing/2014/main" id="{51330745-9A27-482F-8524-4AE8627884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0711" y="4265613"/>
            <a:ext cx="957263" cy="290512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" name="AutoShape 13">
            <a:extLst>
              <a:ext uri="{FF2B5EF4-FFF2-40B4-BE49-F238E27FC236}">
                <a16:creationId xmlns:a16="http://schemas.microsoft.com/office/drawing/2014/main" id="{AA5EEF82-BF0A-47BE-9A37-6FE15D6CF789}"/>
              </a:ext>
            </a:extLst>
          </p:cNvPr>
          <p:cNvSpPr>
            <a:spLocks/>
          </p:cNvSpPr>
          <p:nvPr/>
        </p:nvSpPr>
        <p:spPr bwMode="auto">
          <a:xfrm>
            <a:off x="2503349" y="1624013"/>
            <a:ext cx="392112" cy="2613025"/>
          </a:xfrm>
          <a:prstGeom prst="leftBrace">
            <a:avLst>
              <a:gd name="adj1" fmla="val 55533"/>
              <a:gd name="adj2" fmla="val 50000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9787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E6602-8524-4F71-A432-1A212C15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DCE005-2E51-4D22-BD0C-64E8B1A73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F476EE-091F-4AC3-82D6-12446FD5A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FD75-DB80-46D9-A299-9488ABB3DC07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CC3AB9-E928-4966-9907-C59CA99BD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30582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D665A-B0F2-44A5-B80C-59B81B347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5E2517-770B-4854-9DAC-6F3A18DDA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13F04D-B5A6-41BD-A044-60F909C3A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CEA9-A1C9-413F-AB94-CD5078C8B7A2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47C946-EADC-44FB-926A-3D244B56B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72286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91E28-C6E6-451B-A43E-508336ED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 18-1 </a:t>
            </a:r>
            <a:r>
              <a:rPr lang="en-US" altLang="zh-CN" dirty="0" err="1"/>
              <a:t>openGauss</a:t>
            </a:r>
            <a:r>
              <a:rPr lang="zh-CN" altLang="en-US" dirty="0"/>
              <a:t>加锁及死锁检测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B9015E-3C4D-4D40-9060-0F4A474F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采用表级锁，提供各类</a:t>
            </a:r>
            <a:r>
              <a:rPr lang="en-US" altLang="zh-CN" dirty="0"/>
              <a:t>SQL</a:t>
            </a:r>
            <a:r>
              <a:rPr lang="zh-CN" altLang="en-US" dirty="0"/>
              <a:t>语句对于表的访问控制</a:t>
            </a:r>
            <a:endParaRPr lang="en-US" altLang="zh-CN" dirty="0"/>
          </a:p>
          <a:p>
            <a:r>
              <a:rPr lang="zh-CN" altLang="en-US" dirty="0"/>
              <a:t>根据访问控制的排他性，表级锁分为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8</a:t>
            </a:r>
            <a:r>
              <a:rPr lang="zh-CN" altLang="en-US" dirty="0"/>
              <a:t>级锁</a:t>
            </a:r>
            <a:endParaRPr lang="en-US" altLang="zh-CN" dirty="0"/>
          </a:p>
          <a:p>
            <a:pPr lvl="1"/>
            <a:r>
              <a:rPr lang="zh-CN" altLang="en-US" dirty="0"/>
              <a:t>查询语句（</a:t>
            </a:r>
            <a:r>
              <a:rPr lang="en-US" altLang="zh-CN" dirty="0"/>
              <a:t>select</a:t>
            </a:r>
            <a:r>
              <a:rPr lang="zh-CN" altLang="en-US" dirty="0"/>
              <a:t>）需要获取</a:t>
            </a:r>
            <a:r>
              <a:rPr lang="en-US" altLang="zh-CN" dirty="0"/>
              <a:t>1</a:t>
            </a:r>
            <a:r>
              <a:rPr lang="zh-CN" altLang="en-US" dirty="0"/>
              <a:t>级锁</a:t>
            </a:r>
            <a:endParaRPr lang="en-US" altLang="zh-CN" dirty="0"/>
          </a:p>
          <a:p>
            <a:pPr lvl="1"/>
            <a:r>
              <a:rPr lang="en-US" altLang="zh-CN" dirty="0"/>
              <a:t>DML</a:t>
            </a:r>
            <a:r>
              <a:rPr lang="zh-CN" altLang="en-US" dirty="0"/>
              <a:t>（</a:t>
            </a:r>
            <a:r>
              <a:rPr lang="en-US" altLang="zh-CN" dirty="0"/>
              <a:t>insert</a:t>
            </a:r>
            <a:r>
              <a:rPr lang="zh-CN" altLang="en-US" dirty="0"/>
              <a:t>，</a:t>
            </a:r>
            <a:r>
              <a:rPr lang="en-US" altLang="zh-CN" dirty="0"/>
              <a:t>update</a:t>
            </a:r>
            <a:r>
              <a:rPr lang="zh-CN" altLang="en-US" dirty="0"/>
              <a:t>，</a:t>
            </a:r>
            <a:r>
              <a:rPr lang="en-US" altLang="zh-CN" dirty="0"/>
              <a:t>delete</a:t>
            </a:r>
            <a:r>
              <a:rPr lang="zh-CN" altLang="en-US" dirty="0"/>
              <a:t>）语句需要获取</a:t>
            </a:r>
            <a:r>
              <a:rPr lang="en-US" altLang="zh-CN" dirty="0"/>
              <a:t>3</a:t>
            </a:r>
            <a:r>
              <a:rPr lang="zh-CN" altLang="en-US" dirty="0"/>
              <a:t>级锁</a:t>
            </a:r>
            <a:endParaRPr lang="en-US" altLang="zh-CN" dirty="0"/>
          </a:p>
          <a:p>
            <a:pPr lvl="1"/>
            <a:r>
              <a:rPr lang="en-US" altLang="zh-CN" dirty="0"/>
              <a:t>DDL</a:t>
            </a:r>
            <a:r>
              <a:rPr lang="zh-CN" altLang="en-US" dirty="0"/>
              <a:t>（</a:t>
            </a:r>
            <a:r>
              <a:rPr lang="en-US" altLang="zh-CN" dirty="0"/>
              <a:t>create</a:t>
            </a:r>
            <a:r>
              <a:rPr lang="zh-CN" altLang="en-US" dirty="0"/>
              <a:t>，</a:t>
            </a:r>
            <a:r>
              <a:rPr lang="en-US" altLang="zh-CN" dirty="0"/>
              <a:t>alter</a:t>
            </a:r>
            <a:r>
              <a:rPr lang="zh-CN" altLang="en-US" dirty="0"/>
              <a:t>）语句需要获取</a:t>
            </a:r>
            <a:r>
              <a:rPr lang="en-US" altLang="zh-CN" dirty="0"/>
              <a:t>8</a:t>
            </a:r>
            <a:r>
              <a:rPr lang="zh-CN" altLang="en-US" dirty="0"/>
              <a:t>级锁</a:t>
            </a:r>
            <a:endParaRPr lang="en-US" altLang="zh-CN" dirty="0"/>
          </a:p>
          <a:p>
            <a:r>
              <a:rPr lang="zh-CN" altLang="en-US" dirty="0"/>
              <a:t>对定义在同一张表上的两个表级锁的两个持有者，如果他们所持有的表级锁的级别之和大于等于</a:t>
            </a:r>
            <a:r>
              <a:rPr lang="en-US" altLang="zh-CN" dirty="0"/>
              <a:t>8</a:t>
            </a:r>
            <a:r>
              <a:rPr lang="zh-CN" altLang="en-US" dirty="0"/>
              <a:t>，则这两个持有者会相互阻塞</a:t>
            </a:r>
            <a:endParaRPr lang="en-US" altLang="zh-CN" dirty="0"/>
          </a:p>
          <a:p>
            <a:pPr lvl="1"/>
            <a:r>
              <a:rPr lang="en-US" altLang="zh-CN" dirty="0"/>
              <a:t>E.g.</a:t>
            </a:r>
            <a:r>
              <a:rPr lang="zh-CN" altLang="en-US" dirty="0"/>
              <a:t> 对同一张表，</a:t>
            </a:r>
            <a:r>
              <a:rPr lang="en-US" altLang="zh-CN" dirty="0"/>
              <a:t>insert</a:t>
            </a:r>
            <a:r>
              <a:rPr lang="zh-CN" altLang="en-US" dirty="0"/>
              <a:t>，</a:t>
            </a:r>
            <a:r>
              <a:rPr lang="en-US" altLang="zh-CN" dirty="0"/>
              <a:t>alter</a:t>
            </a:r>
            <a:r>
              <a:rPr lang="zh-CN" altLang="en-US" dirty="0"/>
              <a:t>，不允许修改表结构时，向表中插入数据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为表级锁的等待者维护等待队列，基于该等待队列，提供死锁检测</a:t>
            </a:r>
            <a:endParaRPr lang="en-US" altLang="zh-CN" dirty="0"/>
          </a:p>
          <a:p>
            <a:pPr lvl="1"/>
            <a:r>
              <a:rPr lang="zh-CN" altLang="en-US" dirty="0"/>
              <a:t>在所有表级锁的等待队列中，寻找环路</a:t>
            </a:r>
            <a:endParaRPr lang="en-US" altLang="zh-CN" dirty="0"/>
          </a:p>
          <a:p>
            <a:pPr lvl="1"/>
            <a:r>
              <a:rPr lang="zh-CN" altLang="en-US" dirty="0"/>
              <a:t>当发现环路，回滚环路中某个等待事务，使其退出队列，打破环路，解除死锁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409503-9F3B-4E0D-8D39-C6432C2AF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3BC36-BF74-49ED-860D-CEEBC4570EC7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75D95ED-B7F8-4D51-B9C2-16E3C038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102</a:t>
            </a:fld>
            <a:endParaRPr lang="zh-CN" altLang="en-US" dirty="0"/>
          </a:p>
        </p:txBody>
      </p:sp>
      <p:sp>
        <p:nvSpPr>
          <p:cNvPr id="7" name="AutoShape 57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E02CB53F-16B5-4A30-BCAA-BE0513C70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2703" y="6290820"/>
            <a:ext cx="304800" cy="152400"/>
          </a:xfrm>
          <a:prstGeom prst="actionButtonBackPrevious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076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F97A7-0304-4C81-8117-D6905D3E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ea typeface="微软雅黑 Light" panose="020B0502040204020203" pitchFamily="34" charset="-122"/>
              </a:rPr>
              <a:t>Appendix 18-2 SQL Server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锁资源及粒度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D2E035-1EF0-4B86-BF8A-FA5457439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dirty="0">
                <a:cs typeface="Times New Roman" panose="02020603050405020304" pitchFamily="18" charset="0"/>
              </a:rPr>
              <a:t>锁资源</a:t>
            </a:r>
            <a:r>
              <a:rPr lang="en-US" altLang="zh-CN" dirty="0"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cs typeface="Times New Roman" panose="02020603050405020304" pitchFamily="18" charset="0"/>
              </a:rPr>
              <a:t>加锁对象</a:t>
            </a:r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SQL Server </a:t>
            </a:r>
            <a:r>
              <a:rPr lang="zh-CN" altLang="en-US" dirty="0">
                <a:cs typeface="Times New Roman" panose="02020603050405020304" pitchFamily="18" charset="0"/>
              </a:rPr>
              <a:t>具有多粒度锁，允许</a:t>
            </a:r>
            <a:r>
              <a:rPr lang="en-US" altLang="zh-CN" dirty="0">
                <a:cs typeface="Times New Roman" panose="02020603050405020304" pitchFamily="18" charset="0"/>
              </a:rPr>
              <a:t>1</a:t>
            </a:r>
            <a:r>
              <a:rPr lang="zh-CN" altLang="en-US" dirty="0">
                <a:cs typeface="Times New Roman" panose="02020603050405020304" pitchFamily="18" charset="0"/>
              </a:rPr>
              <a:t>个事务封锁不同粒度的资源</a:t>
            </a:r>
          </a:p>
          <a:p>
            <a:pPr lvl="1" eaLnBrk="1" hangingPunct="1">
              <a:lnSpc>
                <a:spcPct val="110000"/>
              </a:lnSpc>
              <a:spcBef>
                <a:spcPts val="600"/>
              </a:spcBef>
            </a:pPr>
            <a:r>
              <a:rPr lang="en-US" altLang="zh-CN" dirty="0">
                <a:cs typeface="Times New Roman" panose="02020603050405020304" pitchFamily="18" charset="0"/>
              </a:rPr>
              <a:t>DBMS</a:t>
            </a:r>
            <a:r>
              <a:rPr lang="zh-CN" altLang="en-US" dirty="0">
                <a:cs typeface="Times New Roman" panose="02020603050405020304" pitchFamily="18" charset="0"/>
              </a:rPr>
              <a:t>通过在封锁粒度和并发程度之间的</a:t>
            </a:r>
            <a:r>
              <a:rPr lang="en-US" altLang="zh-CN" dirty="0">
                <a:cs typeface="Times New Roman" panose="02020603050405020304" pitchFamily="18" charset="0"/>
              </a:rPr>
              <a:t>tradeoff</a:t>
            </a:r>
            <a:r>
              <a:rPr lang="zh-CN" altLang="en-US" dirty="0">
                <a:cs typeface="Times New Roman" panose="02020603050405020304" pitchFamily="18" charset="0"/>
              </a:rPr>
              <a:t>，自动地选择合适的封锁粒度</a:t>
            </a:r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>
                <a:cs typeface="Times New Roman" panose="02020603050405020304" pitchFamily="18" charset="0"/>
              </a:rPr>
              <a:t>资源按照粒度大小呈现出一种树形结构</a:t>
            </a:r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>
                <a:cs typeface="Times New Roman" panose="02020603050405020304" pitchFamily="18" charset="0"/>
              </a:rPr>
              <a:t>加锁原则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>
                <a:cs typeface="Times New Roman" panose="02020603050405020304" pitchFamily="18" charset="0"/>
              </a:rPr>
              <a:t>当对较低级别的某个结点资源加锁时，从树根到该结点的直接父节点都必须设置体现出该加锁模式的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意向锁</a:t>
            </a:r>
            <a:r>
              <a:rPr lang="zh-CN" altLang="en-US" dirty="0">
                <a:cs typeface="Times New Roman" panose="02020603050405020304" pitchFamily="18" charset="0"/>
              </a:rPr>
              <a:t>，以避免</a:t>
            </a:r>
            <a:r>
              <a:rPr lang="en-US" altLang="zh-CN" dirty="0">
                <a:cs typeface="Times New Roman" panose="02020603050405020304" pitchFamily="18" charset="0"/>
              </a:rPr>
              <a:t>2</a:t>
            </a:r>
            <a:r>
              <a:rPr lang="zh-CN" altLang="en-US" dirty="0">
                <a:cs typeface="Times New Roman" panose="02020603050405020304" pitchFamily="18" charset="0"/>
              </a:rPr>
              <a:t>个事务因封锁不同级别的资源而产生</a:t>
            </a:r>
            <a:r>
              <a:rPr lang="zh-CN" altLang="en-US" u="sng" dirty="0">
                <a:solidFill>
                  <a:srgbClr val="FF0000"/>
                </a:solidFill>
                <a:cs typeface="Times New Roman" panose="02020603050405020304" pitchFamily="18" charset="0"/>
              </a:rPr>
              <a:t>潜在的</a:t>
            </a:r>
            <a:r>
              <a:rPr lang="zh-CN" altLang="en-US" dirty="0">
                <a:cs typeface="Times New Roman" panose="02020603050405020304" pitchFamily="18" charset="0"/>
              </a:rPr>
              <a:t>冲突</a:t>
            </a:r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50289F-B9FB-492C-BE1E-A5837C28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D69A-E04E-4FA5-B487-C947C5FF6B8A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A50DF4-5574-4A91-9A19-52F10AE8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89349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F97A7-0304-4C81-8117-D6905D3E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r>
              <a:rPr lang="en-US" altLang="zh-CN" dirty="0">
                <a:cs typeface="Times New Roman" panose="02020603050405020304" pitchFamily="18" charset="0"/>
              </a:rPr>
              <a:t>DB file in SQL Server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D2E035-1EF0-4B86-BF8A-FA5457439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/>
              <a:t>数据库存储空间被划分逻辑</a:t>
            </a:r>
            <a:r>
              <a:rPr lang="zh-CN" altLang="en-US" b="1" dirty="0">
                <a:solidFill>
                  <a:srgbClr val="FF0000"/>
                </a:solidFill>
              </a:rPr>
              <a:t>页</a:t>
            </a:r>
            <a:r>
              <a:rPr lang="zh-CN" altLang="en-US" dirty="0"/>
              <a:t>(</a:t>
            </a:r>
            <a:r>
              <a:rPr lang="en-US" altLang="zh-CN" dirty="0"/>
              <a:t>page)，</a:t>
            </a:r>
            <a:r>
              <a:rPr lang="zh-CN" altLang="en-US" dirty="0"/>
              <a:t>每个逻辑页大小为8</a:t>
            </a:r>
            <a:r>
              <a:rPr lang="en-US" altLang="zh-CN" dirty="0"/>
              <a:t>KB</a:t>
            </a:r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>
                <a:cs typeface="Times New Roman" panose="02020603050405020304" pitchFamily="18" charset="0"/>
              </a:rPr>
              <a:t>区间</a:t>
            </a:r>
            <a:r>
              <a:rPr lang="en-US" altLang="zh-CN" dirty="0">
                <a:cs typeface="Times New Roman" panose="02020603050405020304" pitchFamily="18" charset="0"/>
              </a:rPr>
              <a:t>Ext</a:t>
            </a:r>
            <a:r>
              <a:rPr lang="zh-CN" altLang="en-US" dirty="0">
                <a:cs typeface="Times New Roman" panose="02020603050405020304" pitchFamily="18" charset="0"/>
              </a:rPr>
              <a:t>：连续</a:t>
            </a:r>
            <a:r>
              <a:rPr lang="en-US" altLang="zh-CN" dirty="0">
                <a:cs typeface="Times New Roman" panose="02020603050405020304" pitchFamily="18" charset="0"/>
              </a:rPr>
              <a:t>8</a:t>
            </a:r>
            <a:r>
              <a:rPr lang="zh-CN" altLang="en-US" dirty="0">
                <a:cs typeface="Times New Roman" panose="02020603050405020304" pitchFamily="18" charset="0"/>
              </a:rPr>
              <a:t>个页</a:t>
            </a:r>
            <a:r>
              <a:rPr lang="en-US" altLang="zh-CN" dirty="0">
                <a:cs typeface="Times New Roman" panose="02020603050405020304" pitchFamily="18" charset="0"/>
              </a:rPr>
              <a:t>page</a:t>
            </a:r>
            <a:r>
              <a:rPr lang="zh-CN" altLang="en-US" dirty="0">
                <a:cs typeface="Times New Roman" panose="02020603050405020304" pitchFamily="18" charset="0"/>
              </a:rPr>
              <a:t>组成的存储空间，存储数据或索引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/>
              <a:t>每个数据库文件由从0开始连续编号的多个页组成，每个页逻辑上划分为从1开始连续编号的</a:t>
            </a:r>
            <a:r>
              <a:rPr lang="zh-CN" altLang="en-US" b="1" dirty="0">
                <a:solidFill>
                  <a:srgbClr val="2D0EE4"/>
                </a:solidFill>
              </a:rPr>
              <a:t>槽</a:t>
            </a:r>
            <a:r>
              <a:rPr lang="zh-CN" altLang="en-US" dirty="0"/>
              <a:t>(</a:t>
            </a:r>
            <a:r>
              <a:rPr lang="en-US" altLang="zh-CN" dirty="0"/>
              <a:t>slot)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/>
              <a:t>每个槽用于存放一个数据库表中的数据行/元组/纪录</a:t>
            </a:r>
            <a:endParaRPr lang="en-US" altLang="zh-CN" dirty="0"/>
          </a:p>
          <a:p>
            <a:pPr marL="0" indent="0" eaLnBrk="1" hangingPunct="1">
              <a:lnSpc>
                <a:spcPct val="110000"/>
              </a:lnSpc>
              <a:spcBef>
                <a:spcPts val="600"/>
              </a:spcBef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290513" indent="-290513" eaLnBrk="1" hangingPunct="1">
              <a:lnSpc>
                <a:spcPct val="110000"/>
              </a:lnSpc>
            </a:pPr>
            <a:r>
              <a:rPr lang="zh-CN" altLang="en-US" dirty="0"/>
              <a:t>1个存储在数据库表中的数据行/元组/纪录，用该表所在的数据库文件</a:t>
            </a:r>
            <a:r>
              <a:rPr lang="en-US" altLang="zh-CN" dirty="0"/>
              <a:t>ID、</a:t>
            </a:r>
            <a:r>
              <a:rPr lang="zh-CN" altLang="en-US" dirty="0"/>
              <a:t>数据行所在页</a:t>
            </a:r>
            <a:r>
              <a:rPr lang="en-US" altLang="zh-CN" dirty="0"/>
              <a:t>ID</a:t>
            </a:r>
            <a:r>
              <a:rPr lang="zh-CN" altLang="en-US" dirty="0"/>
              <a:t>和槽</a:t>
            </a:r>
            <a:r>
              <a:rPr lang="en-US" altLang="zh-CN" dirty="0"/>
              <a:t>ID</a:t>
            </a:r>
            <a:r>
              <a:rPr lang="zh-CN" altLang="en-US" dirty="0"/>
              <a:t>来标识</a:t>
            </a:r>
            <a:endParaRPr lang="en-US" altLang="zh-CN" dirty="0"/>
          </a:p>
          <a:p>
            <a:pPr marL="766763" lvl="1" indent="-285750" eaLnBrk="1" hangingPunct="1">
              <a:lnSpc>
                <a:spcPct val="110000"/>
              </a:lnSpc>
            </a:pPr>
            <a:r>
              <a:rPr lang="zh-CN" altLang="en-US" dirty="0"/>
              <a:t>数据行的逻辑地址： &lt;</a:t>
            </a:r>
            <a:r>
              <a:rPr lang="zh-CN" altLang="en-US" dirty="0">
                <a:solidFill>
                  <a:srgbClr val="2D0EE4"/>
                </a:solidFill>
              </a:rPr>
              <a:t>文件</a:t>
            </a:r>
            <a:r>
              <a:rPr lang="en-US" altLang="zh-CN" dirty="0">
                <a:solidFill>
                  <a:srgbClr val="2D0EE4"/>
                </a:solidFill>
              </a:rPr>
              <a:t>ID, </a:t>
            </a:r>
            <a:r>
              <a:rPr lang="zh-CN" altLang="en-US" dirty="0">
                <a:solidFill>
                  <a:srgbClr val="2D0EE4"/>
                </a:solidFill>
              </a:rPr>
              <a:t>页</a:t>
            </a:r>
            <a:r>
              <a:rPr lang="en-US" altLang="zh-CN" dirty="0">
                <a:solidFill>
                  <a:srgbClr val="2D0EE4"/>
                </a:solidFill>
              </a:rPr>
              <a:t>ID, </a:t>
            </a:r>
            <a:r>
              <a:rPr lang="zh-CN" altLang="en-US" dirty="0">
                <a:solidFill>
                  <a:srgbClr val="2D0EE4"/>
                </a:solidFill>
              </a:rPr>
              <a:t>槽</a:t>
            </a:r>
            <a:r>
              <a:rPr lang="en-US" altLang="zh-CN" dirty="0">
                <a:solidFill>
                  <a:srgbClr val="2D0EE4"/>
                </a:solidFill>
              </a:rPr>
              <a:t>ID</a:t>
            </a:r>
            <a:r>
              <a:rPr lang="en-US" altLang="zh-CN" dirty="0"/>
              <a:t>&gt;</a:t>
            </a:r>
          </a:p>
          <a:p>
            <a:pPr marL="766763" lvl="1" indent="-285750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槽号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槽</a:t>
            </a:r>
            <a:r>
              <a:rPr lang="en-US" altLang="zh-CN" dirty="0">
                <a:solidFill>
                  <a:srgbClr val="FF0000"/>
                </a:solidFill>
              </a:rPr>
              <a:t>ID</a:t>
            </a:r>
            <a:r>
              <a:rPr lang="zh-CN" altLang="en-US" dirty="0">
                <a:solidFill>
                  <a:srgbClr val="FF0000"/>
                </a:solidFill>
              </a:rPr>
              <a:t>：也称为行页内偏移</a:t>
            </a:r>
            <a:endParaRPr lang="zh-CN" altLang="en-US" dirty="0"/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endParaRPr lang="zh-CN" altLang="en-US" dirty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50289F-B9FB-492C-BE1E-A5837C28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D69A-E04E-4FA5-B487-C947C5FF6B8A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A50DF4-5574-4A91-9A19-52F10AE8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104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24DAFE2-8599-480C-B990-C69C4E6BB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198" y="4294590"/>
            <a:ext cx="20574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>
                <a:ea typeface="微软雅黑 Light" panose="020B0502040204020203" pitchFamily="34" charset="-122"/>
              </a:rPr>
              <a:t>页头：96字节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E59126F-8919-40EC-B46E-E8F6A4B77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198" y="4599390"/>
            <a:ext cx="2057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>
                <a:ea typeface="微软雅黑 Light" panose="020B0502040204020203" pitchFamily="34" charset="-122"/>
              </a:rPr>
              <a:t>槽1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BA40187-8C52-4F8F-93C4-EC319C568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198" y="4980390"/>
            <a:ext cx="20574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2D43EC2A-4086-46E5-BD78-255E2C3DD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7675" y="5056590"/>
            <a:ext cx="553998" cy="305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…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22A5D83-F700-41E7-B70C-CF6AC9DE9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198" y="5437590"/>
            <a:ext cx="2057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>
                <a:ea typeface="微软雅黑 Light" panose="020B0502040204020203" pitchFamily="34" charset="-122"/>
              </a:rPr>
              <a:t>槽</a:t>
            </a:r>
            <a:r>
              <a:rPr lang="en-US" altLang="zh-CN" sz="2000">
                <a:ea typeface="微软雅黑 Light" panose="020B0502040204020203" pitchFamily="34" charset="-122"/>
              </a:rPr>
              <a:t>n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5AFE874-0173-43AC-99E8-3115BDC54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198" y="5818590"/>
            <a:ext cx="2057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0A667F9A-A8F0-4E6A-B3F2-CFB136659F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61598" y="612339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0A73A9D-3BB9-4C85-A714-4E5647018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3998" y="5970990"/>
            <a:ext cx="120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>
                <a:latin typeface="+mn-lt"/>
                <a:ea typeface="微软雅黑 Light" panose="020B0502040204020203" pitchFamily="34" charset="-122"/>
              </a:rPr>
              <a:t>行偏移组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E34F1D-8CDC-41E4-AFAB-CD95D7C6F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2998" y="6123390"/>
            <a:ext cx="2286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014764-5180-4260-84C6-7B47DEB5C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4398" y="6123390"/>
            <a:ext cx="2286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2F19FA-8A34-430F-900E-6FBE4C469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5798" y="6123390"/>
            <a:ext cx="2286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7AD48B-03BC-4C43-BFF9-DFE6BAD32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7198" y="6123390"/>
            <a:ext cx="2286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96A8F8-582A-4D06-AB44-D30A91BB2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8598" y="6123390"/>
            <a:ext cx="2286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93249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59AB77-1101-47DC-9C43-D931A470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105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1B72C9-9741-4069-A46F-E446AF83B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FE44-6FE2-4337-90AA-7E398902885C}" type="datetime1">
              <a:rPr lang="zh-CN" altLang="en-US" smtClean="0"/>
              <a:t>2021/12/20</a:t>
            </a:fld>
            <a:endParaRPr lang="zh-CN" altLang="en-US" dirty="0"/>
          </a:p>
        </p:txBody>
      </p:sp>
      <p:graphicFrame>
        <p:nvGraphicFramePr>
          <p:cNvPr id="5" name="Group 93">
            <a:extLst>
              <a:ext uri="{FF2B5EF4-FFF2-40B4-BE49-F238E27FC236}">
                <a16:creationId xmlns:a16="http://schemas.microsoft.com/office/drawing/2014/main" id="{E85E4049-9011-4142-84E8-077743A7F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537705"/>
              </p:ext>
            </p:extLst>
          </p:nvPr>
        </p:nvGraphicFramePr>
        <p:xfrm>
          <a:off x="417402" y="486299"/>
          <a:ext cx="11357195" cy="5885401"/>
        </p:xfrm>
        <a:graphic>
          <a:graphicData uri="http://schemas.openxmlformats.org/drawingml/2006/table">
            <a:tbl>
              <a:tblPr/>
              <a:tblGrid>
                <a:gridCol w="1559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251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61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18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资源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缩写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资源内部码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资源描述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示例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39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数据库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DB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17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表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TAB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表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261575970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8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区间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extent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EXT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文件号：区间第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个页面号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1:96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37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页面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page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PAG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文件号：实际表或索引的页面号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1:104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030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索引码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KEY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由索引码值和定位符派生出来的哈希值，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e.g.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封锁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CID=301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的全部学生元组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Ac0001a10a00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02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索引码区间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KEY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e.g.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封锁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CID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在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[301,305]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间的全部学生元组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151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行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RID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文件号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页面号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行页内偏移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1:161:3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198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应用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APP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资源名派生来的哈希值，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可以由用户定义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Mypr8adaea5f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AutoShape 6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F55D9988-9DFB-482B-A82D-14CAD514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0076" y="617665"/>
            <a:ext cx="483374" cy="254780"/>
          </a:xfrm>
          <a:prstGeom prst="actionButtonBackPrevious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25713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196CC-9794-451F-B495-DABF14BB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锁模式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加锁类型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 SQL Server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EC890E-C614-4DDA-9FB5-21F18AECD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anose="02020603050405020304" pitchFamily="18" charset="0"/>
              </a:rPr>
              <a:t>SQL Server </a:t>
            </a:r>
            <a:r>
              <a:rPr lang="zh-CN" altLang="en-US" dirty="0">
                <a:cs typeface="Times New Roman" panose="02020603050405020304" pitchFamily="18" charset="0"/>
              </a:rPr>
              <a:t>具有多种锁模式</a:t>
            </a:r>
            <a:r>
              <a:rPr lang="en-US" altLang="zh-CN" dirty="0"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cs typeface="Times New Roman" panose="02020603050405020304" pitchFamily="18" charset="0"/>
              </a:rPr>
              <a:t>加锁类型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29F4D1-9133-43E6-88B0-D6F8F342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C5FC2-3F98-471B-B3C8-18DDB19AA9C7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A5AEA2-B1D1-4472-B0DE-DC28DC36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106</a:t>
            </a:fld>
            <a:endParaRPr lang="zh-CN" altLang="en-US" dirty="0"/>
          </a:p>
        </p:txBody>
      </p:sp>
      <p:graphicFrame>
        <p:nvGraphicFramePr>
          <p:cNvPr id="6" name="Group 40">
            <a:extLst>
              <a:ext uri="{FF2B5EF4-FFF2-40B4-BE49-F238E27FC236}">
                <a16:creationId xmlns:a16="http://schemas.microsoft.com/office/drawing/2014/main" id="{1D7F535D-28BE-495A-A78C-34908C995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3173696"/>
              </p:ext>
            </p:extLst>
          </p:nvPr>
        </p:nvGraphicFramePr>
        <p:xfrm>
          <a:off x="637151" y="1580627"/>
          <a:ext cx="10677102" cy="3162899"/>
        </p:xfrm>
        <a:graphic>
          <a:graphicData uri="http://schemas.openxmlformats.org/drawingml/2006/table">
            <a:tbl>
              <a:tblPr/>
              <a:tblGrid>
                <a:gridCol w="1384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87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8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缩写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锁模式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内部码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描述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11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S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共享锁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6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允许其它进程读、但不允许修改被加锁的资源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78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X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排他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/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互斥锁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6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不允许其它进程修改（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update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、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insert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）或读取被加锁的资源，除非该进程的隔离级别为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Read uncommitted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8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U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更新锁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5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阻止其它进程申请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X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锁或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U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锁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5906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8E152-C561-4AC4-87BE-FC5E5224B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锁模式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加锁类型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 SQL Server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821A6D-2683-45FE-B759-87A3AF6D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890DB-B128-4764-966C-08493CBA7508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140D95-9505-470A-A66A-3151B7A4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107</a:t>
            </a:fld>
            <a:endParaRPr lang="zh-CN" altLang="en-US" dirty="0"/>
          </a:p>
        </p:txBody>
      </p:sp>
      <p:graphicFrame>
        <p:nvGraphicFramePr>
          <p:cNvPr id="6" name="Group 129">
            <a:extLst>
              <a:ext uri="{FF2B5EF4-FFF2-40B4-BE49-F238E27FC236}">
                <a16:creationId xmlns:a16="http://schemas.microsoft.com/office/drawing/2014/main" id="{D8324942-B59F-4F93-B293-211665F5C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560141"/>
              </p:ext>
            </p:extLst>
          </p:nvPr>
        </p:nvGraphicFramePr>
        <p:xfrm>
          <a:off x="767154" y="901218"/>
          <a:ext cx="10738081" cy="5361670"/>
        </p:xfrm>
        <a:graphic>
          <a:graphicData uri="http://schemas.openxmlformats.org/drawingml/2006/table">
            <a:tbl>
              <a:tblPr/>
              <a:tblGrid>
                <a:gridCol w="1296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6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0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缩写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锁模式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内部码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描述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7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IS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意向共享锁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表示资源一部分被施加了共享锁，只能用于表级、页级资源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e.g. 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对 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table S 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施加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IS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锁，对表中的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#S between [100,200]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的行施加了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锁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13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IU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意向更新锁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表示资源一部分被施加了更新锁，只能用于表级、页级资源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77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IX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意向排他锁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表示资源一部分被施加了排他锁，只能用于表级、页级资源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17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SIX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共享与意向排他锁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表示资源被施加了共享锁，并且资源一部分（页、行）被施加了排他锁，一般用于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DB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、表级资源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8833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098DDD-E668-4E9B-AF0B-EB2D5BD1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108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190342-F2A1-4A78-921C-595263C59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3C29-CDA3-4D23-9D89-8C3B142B42E4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88418DC0-B39E-4087-9650-4096DDEF9AA9}"/>
              </a:ext>
            </a:extLst>
          </p:cNvPr>
          <p:cNvSpPr txBox="1">
            <a:spLocks/>
          </p:cNvSpPr>
          <p:nvPr/>
        </p:nvSpPr>
        <p:spPr>
          <a:xfrm>
            <a:off x="135858" y="6074617"/>
            <a:ext cx="2767713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743FBB-4F39-4A2E-A568-42B8BD61B767}" type="datetime1">
              <a:rPr lang="zh-CN" altLang="en-US" smtClean="0"/>
              <a:pPr/>
              <a:t>2021/12/20</a:t>
            </a:fld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E922718F-C358-45DE-890A-2798B8A25CFC}"/>
              </a:ext>
            </a:extLst>
          </p:cNvPr>
          <p:cNvSpPr txBox="1">
            <a:spLocks/>
          </p:cNvSpPr>
          <p:nvPr/>
        </p:nvSpPr>
        <p:spPr>
          <a:xfrm>
            <a:off x="9252487" y="6074616"/>
            <a:ext cx="2767713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C4BD23-150C-4A56-8E66-9482A3FB2E80}" type="slidenum">
              <a:rPr lang="zh-CN" altLang="en-US" smtClean="0"/>
              <a:pPr/>
              <a:t>108</a:t>
            </a:fld>
            <a:endParaRPr lang="zh-CN" altLang="en-US" dirty="0"/>
          </a:p>
        </p:txBody>
      </p:sp>
      <p:graphicFrame>
        <p:nvGraphicFramePr>
          <p:cNvPr id="7" name="Group 31">
            <a:extLst>
              <a:ext uri="{FF2B5EF4-FFF2-40B4-BE49-F238E27FC236}">
                <a16:creationId xmlns:a16="http://schemas.microsoft.com/office/drawing/2014/main" id="{0705A73F-8670-44B0-AD4B-020075AAD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87818"/>
              </p:ext>
            </p:extLst>
          </p:nvPr>
        </p:nvGraphicFramePr>
        <p:xfrm>
          <a:off x="288660" y="373037"/>
          <a:ext cx="11615902" cy="6316554"/>
        </p:xfrm>
        <a:graphic>
          <a:graphicData uri="http://schemas.openxmlformats.org/drawingml/2006/table">
            <a:tbl>
              <a:tblPr/>
              <a:tblGrid>
                <a:gridCol w="1205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0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93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71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缩写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锁模式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内部码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描述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45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Sch-S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模式稳定锁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2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表示引用该表的查询正在被编译；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当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DBMS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编译查询语句（即对查询语句进行查询处理及优化）时，对语句涉及的资源使用本类型的锁；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Sch-S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锁不阻塞任何事务锁，包括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X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锁。因此，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DBMS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编译查询语句时，其它事务仍然能够运行，但不能在查询语句涉及的资源表上执行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DDL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操作（不能改变表结构）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41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Sch-M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模式修改锁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3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表示该表的结构正在被改变；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当执行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DDL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操作（如修改表结构、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drop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表）时，使用本类型的锁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516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BU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批量更新锁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13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当使用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bulk insert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或</a:t>
                      </a:r>
                      <a:r>
                        <a:rPr kumimoji="1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bcp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工具向表中批量复制数据时，并且指定了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TABLOCK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选项时，使用批量更新锁；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  使用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BU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锁允许多个进程并行地大容量复制数据到同一张表，同时防止其它不进行大容量复制数据的进程访问该表；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BU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锁只与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Sch-S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锁和其它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BU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锁相容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1544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9A0E8-127B-489B-BE90-557B77E2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锁持有度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 SQL Server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FCC850-DA0B-4F95-9EA8-4971FC02C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锁持有度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锁的持有时间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取决于锁模式和事务的隔离级别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利用不同类型</a:t>
            </a:r>
            <a:r>
              <a:rPr lang="en-US" altLang="zh-CN" dirty="0">
                <a:cs typeface="Times New Roman" panose="02020603050405020304" pitchFamily="18" charset="0"/>
              </a:rPr>
              <a:t>2PL</a:t>
            </a:r>
            <a:r>
              <a:rPr lang="zh-CN" altLang="en-US" dirty="0">
                <a:cs typeface="Times New Roman" panose="02020603050405020304" pitchFamily="18" charset="0"/>
              </a:rPr>
              <a:t>封锁协议来保证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锁的持有时间长度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长锁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      事务持有锁，直到事务结束</a:t>
            </a:r>
            <a:r>
              <a:rPr lang="en-US" altLang="zh-CN" dirty="0">
                <a:cs typeface="Times New Roman" panose="02020603050405020304" pitchFamily="18" charset="0"/>
              </a:rPr>
              <a:t>(commit)</a:t>
            </a:r>
            <a:r>
              <a:rPr lang="zh-CN" altLang="en-US" dirty="0">
                <a:cs typeface="Times New Roman" panose="02020603050405020304" pitchFamily="18" charset="0"/>
              </a:rPr>
              <a:t>才释放</a:t>
            </a:r>
            <a:r>
              <a:rPr lang="en-US" altLang="zh-CN" dirty="0">
                <a:cs typeface="Times New Roman" panose="02020603050405020304" pitchFamily="18" charset="0"/>
              </a:rPr>
              <a:t>unlock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短锁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       事务访问完数据后，立即释放锁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8E8146-8EB4-413D-BFF1-AD8C11012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C555-047D-47C3-830C-2BA28C65FD0E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6A5203-50A6-47E1-8CF8-6DF88C67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3628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B9B530-9955-4B74-AED2-8E90C264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Example 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560E4-73C5-4072-949D-86D930B06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en-US" altLang="zh-CN" dirty="0"/>
              <a:t>: transfer $50 from account-B to account-A,  Fig.18.2 </a:t>
            </a:r>
            <a:endParaRPr lang="en-US" altLang="zh-CN" b="1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T</a:t>
            </a:r>
            <a:r>
              <a:rPr lang="en-US" altLang="zh-CN" baseline="-25000" dirty="0"/>
              <a:t>2</a:t>
            </a:r>
            <a:r>
              <a:rPr lang="en-US" altLang="zh-CN" dirty="0">
                <a:cs typeface="Times New Roman" pitchFamily="18" charset="0"/>
              </a:rPr>
              <a:t>: display the total amount of  A and B,           </a:t>
            </a:r>
            <a:r>
              <a:rPr lang="en-US" altLang="zh-CN" dirty="0"/>
              <a:t>Fig.18.3</a:t>
            </a:r>
          </a:p>
          <a:p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en-US" altLang="zh-CN" dirty="0"/>
              <a:t> and T</a:t>
            </a:r>
            <a:r>
              <a:rPr lang="en-US" altLang="zh-CN" baseline="-25000" dirty="0"/>
              <a:t>2</a:t>
            </a:r>
            <a:r>
              <a:rPr lang="en-US" altLang="zh-CN" dirty="0"/>
              <a:t> </a:t>
            </a:r>
            <a:r>
              <a:rPr lang="en-US" altLang="zh-CN" b="1" dirty="0"/>
              <a:t>unlock</a:t>
            </a:r>
            <a:r>
              <a:rPr lang="en-US" altLang="zh-CN" dirty="0"/>
              <a:t> data item A and B immediately after its final access of that data </a:t>
            </a:r>
          </a:p>
          <a:p>
            <a:r>
              <a:rPr lang="en-US" altLang="zh-CN" dirty="0"/>
              <a:t>Initially, A=100,  B=200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3A8A5A-4A2A-4929-832E-7D35ACA72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3124F-6ECC-43CE-9ABF-2BF82AD0AA4A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79AE4E-8BBE-40A2-BC3D-267BBB768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42389E9B-AF37-449A-99B9-50A1B366F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9197" y="2498796"/>
            <a:ext cx="2145139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T</a:t>
            </a:r>
            <a:r>
              <a:rPr lang="en-US" altLang="zh-CN" baseline="-25000" dirty="0">
                <a:latin typeface="+mn-lt"/>
              </a:rPr>
              <a:t>1</a:t>
            </a:r>
            <a:r>
              <a:rPr lang="en-US" altLang="zh-CN" dirty="0">
                <a:latin typeface="+mn-lt"/>
              </a:rPr>
              <a:t>:    </a:t>
            </a:r>
            <a:r>
              <a:rPr lang="en-US" altLang="zh-CN" dirty="0">
                <a:solidFill>
                  <a:srgbClr val="C00000"/>
                </a:solidFill>
                <a:latin typeface="+mn-lt"/>
              </a:rPr>
              <a:t>lock-X(B);</a:t>
            </a:r>
          </a:p>
          <a:p>
            <a:pPr eaLnBrk="1" hangingPunct="1"/>
            <a:r>
              <a:rPr lang="en-US" altLang="zh-CN" dirty="0">
                <a:solidFill>
                  <a:srgbClr val="C00000"/>
                </a:solidFill>
                <a:latin typeface="+mn-lt"/>
              </a:rPr>
              <a:t>          read(B);</a:t>
            </a:r>
          </a:p>
          <a:p>
            <a:pPr eaLnBrk="1" hangingPunct="1"/>
            <a:r>
              <a:rPr lang="en-US" altLang="zh-CN" dirty="0">
                <a:solidFill>
                  <a:srgbClr val="C00000"/>
                </a:solidFill>
                <a:latin typeface="+mn-lt"/>
              </a:rPr>
              <a:t>          B:=B-50;</a:t>
            </a:r>
          </a:p>
          <a:p>
            <a:pPr eaLnBrk="1" hangingPunct="1"/>
            <a:r>
              <a:rPr lang="en-US" altLang="zh-CN" dirty="0">
                <a:solidFill>
                  <a:srgbClr val="C00000"/>
                </a:solidFill>
                <a:latin typeface="+mn-lt"/>
              </a:rPr>
              <a:t>          write(B);</a:t>
            </a:r>
          </a:p>
          <a:p>
            <a:pPr eaLnBrk="1" hangingPunct="1"/>
            <a:r>
              <a:rPr lang="en-US" altLang="zh-CN" dirty="0">
                <a:solidFill>
                  <a:srgbClr val="C00000"/>
                </a:solidFill>
                <a:latin typeface="+mn-lt"/>
              </a:rPr>
              <a:t>          unlock(B);</a:t>
            </a:r>
          </a:p>
          <a:p>
            <a:pPr eaLnBrk="1" hangingPunct="1"/>
            <a:r>
              <a:rPr lang="en-US" altLang="zh-CN" dirty="0">
                <a:latin typeface="+mn-lt"/>
              </a:rPr>
              <a:t>          lock-X(A);</a:t>
            </a:r>
          </a:p>
          <a:p>
            <a:pPr eaLnBrk="1" hangingPunct="1"/>
            <a:r>
              <a:rPr lang="en-US" altLang="zh-CN" dirty="0">
                <a:latin typeface="+mn-lt"/>
              </a:rPr>
              <a:t>          read(A);</a:t>
            </a:r>
          </a:p>
          <a:p>
            <a:pPr eaLnBrk="1" hangingPunct="1"/>
            <a:r>
              <a:rPr lang="en-US" altLang="zh-CN" dirty="0">
                <a:latin typeface="+mn-lt"/>
              </a:rPr>
              <a:t>          A:=A+50;</a:t>
            </a:r>
          </a:p>
          <a:p>
            <a:pPr eaLnBrk="1" hangingPunct="1"/>
            <a:r>
              <a:rPr lang="en-US" altLang="zh-CN" dirty="0">
                <a:latin typeface="+mn-lt"/>
              </a:rPr>
              <a:t>          write(A);</a:t>
            </a:r>
          </a:p>
          <a:p>
            <a:pPr eaLnBrk="1" hangingPunct="1"/>
            <a:r>
              <a:rPr lang="en-US" altLang="zh-CN" dirty="0">
                <a:latin typeface="+mn-lt"/>
              </a:rPr>
              <a:t>          unlock(A);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17276244-7FD6-4E03-9ED6-F69ABE341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7087" y="2498796"/>
            <a:ext cx="2217979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T</a:t>
            </a:r>
            <a:r>
              <a:rPr lang="en-US" altLang="zh-CN" baseline="-25000" dirty="0">
                <a:latin typeface="+mn-lt"/>
              </a:rPr>
              <a:t>2</a:t>
            </a:r>
            <a:r>
              <a:rPr lang="en-US" altLang="zh-CN" dirty="0">
                <a:latin typeface="+mn-lt"/>
              </a:rPr>
              <a:t>: lock-S(A);</a:t>
            </a:r>
          </a:p>
          <a:p>
            <a:pPr eaLnBrk="1" hangingPunct="1"/>
            <a:r>
              <a:rPr lang="en-US" altLang="zh-CN" dirty="0">
                <a:latin typeface="+mn-lt"/>
              </a:rPr>
              <a:t>       read(A);</a:t>
            </a:r>
          </a:p>
          <a:p>
            <a:pPr eaLnBrk="1" hangingPunct="1"/>
            <a:r>
              <a:rPr lang="en-US" altLang="zh-CN" dirty="0">
                <a:latin typeface="+mn-lt"/>
              </a:rPr>
              <a:t>       unlock(A);</a:t>
            </a:r>
          </a:p>
          <a:p>
            <a:pPr eaLnBrk="1" hangingPunct="1"/>
            <a:r>
              <a:rPr lang="en-US" altLang="zh-CN" dirty="0">
                <a:latin typeface="+mn-lt"/>
              </a:rPr>
              <a:t>       </a:t>
            </a:r>
            <a:r>
              <a:rPr lang="en-US" altLang="zh-CN" dirty="0">
                <a:solidFill>
                  <a:srgbClr val="C00000"/>
                </a:solidFill>
                <a:latin typeface="+mn-lt"/>
              </a:rPr>
              <a:t>lock-S(B);</a:t>
            </a:r>
          </a:p>
          <a:p>
            <a:pPr eaLnBrk="1" hangingPunct="1"/>
            <a:r>
              <a:rPr lang="en-US" altLang="zh-CN" dirty="0">
                <a:solidFill>
                  <a:srgbClr val="C00000"/>
                </a:solidFill>
                <a:latin typeface="+mn-lt"/>
              </a:rPr>
              <a:t>       read(B);</a:t>
            </a:r>
          </a:p>
          <a:p>
            <a:pPr eaLnBrk="1" hangingPunct="1"/>
            <a:r>
              <a:rPr lang="en-US" altLang="zh-CN" dirty="0">
                <a:solidFill>
                  <a:srgbClr val="C00000"/>
                </a:solidFill>
                <a:latin typeface="+mn-lt"/>
              </a:rPr>
              <a:t>       unlock(B);</a:t>
            </a:r>
          </a:p>
          <a:p>
            <a:pPr eaLnBrk="1" hangingPunct="1"/>
            <a:r>
              <a:rPr lang="en-US" altLang="zh-CN" dirty="0">
                <a:latin typeface="+mn-lt"/>
              </a:rPr>
              <a:t>       display(A+B)</a:t>
            </a:r>
          </a:p>
        </p:txBody>
      </p:sp>
    </p:spTree>
    <p:extLst>
      <p:ext uri="{BB962C8B-B14F-4D97-AF65-F5344CB8AC3E}">
        <p14:creationId xmlns:p14="http://schemas.microsoft.com/office/powerpoint/2010/main" val="39201638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FE21B-3FDD-453E-B867-B77C12E5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锁持有度 </a:t>
            </a:r>
            <a:r>
              <a:rPr lang="en-US" altLang="zh-CN" dirty="0">
                <a:ea typeface="微软雅黑 Light" panose="020B0502040204020203" pitchFamily="34" charset="-122"/>
                <a:cs typeface="Times New Roman" panose="02020603050405020304" pitchFamily="18" charset="0"/>
              </a:rPr>
              <a:t>in SQL Server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F76A9D-5C94-47BB-A1AA-EBD069AD0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8446-9426-4E9D-B33F-26B21B103DEF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D38A1E-F364-4E4A-BB39-642913C02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110</a:t>
            </a:fld>
            <a:endParaRPr lang="zh-CN" altLang="en-US" dirty="0"/>
          </a:p>
        </p:txBody>
      </p:sp>
      <p:graphicFrame>
        <p:nvGraphicFramePr>
          <p:cNvPr id="6" name="Group 56">
            <a:extLst>
              <a:ext uri="{FF2B5EF4-FFF2-40B4-BE49-F238E27FC236}">
                <a16:creationId xmlns:a16="http://schemas.microsoft.com/office/drawing/2014/main" id="{C642D37C-1FF8-426F-B555-081485B7B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875921"/>
              </p:ext>
            </p:extLst>
          </p:nvPr>
        </p:nvGraphicFramePr>
        <p:xfrm>
          <a:off x="1629599" y="1048534"/>
          <a:ext cx="8591550" cy="4464052"/>
        </p:xfrm>
        <a:graphic>
          <a:graphicData uri="http://schemas.openxmlformats.org/drawingml/2006/table">
            <a:tbl>
              <a:tblPr/>
              <a:tblGrid>
                <a:gridCol w="200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9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6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9008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隔离级别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锁模式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锁协议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19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S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X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4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Read uncommitted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无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长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4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Read committed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短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长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strict 2PL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609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Repeatable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Read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长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长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rigurous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 2PL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787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Serializable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长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长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rigurous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 2PL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415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5995CB-E1BB-4B7F-B578-E41B7FDE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锁拥有者 </a:t>
            </a:r>
            <a:r>
              <a:rPr lang="en-US" altLang="zh-CN" b="1" dirty="0"/>
              <a:t>in SQL Server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5CF90-F190-48B2-A5A4-8D5646B93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三种模式的锁拥有者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/>
              <a:t>   </a:t>
            </a:r>
          </a:p>
          <a:p>
            <a:pPr eaLnBrk="1" hangingPunct="1"/>
            <a:r>
              <a:rPr lang="zh-CN" altLang="en-US" dirty="0"/>
              <a:t>从</a:t>
            </a:r>
            <a:r>
              <a:rPr lang="en-US" altLang="zh-CN" dirty="0" err="1"/>
              <a:t>syslockinfo</a:t>
            </a:r>
            <a:r>
              <a:rPr lang="zh-CN" altLang="en-US" dirty="0"/>
              <a:t>表的</a:t>
            </a:r>
            <a:r>
              <a:rPr lang="en-US" altLang="zh-CN" dirty="0" err="1"/>
              <a:t>req_ownertype</a:t>
            </a:r>
            <a:r>
              <a:rPr lang="zh-CN" altLang="en-US" dirty="0"/>
              <a:t>属性中得到</a:t>
            </a:r>
          </a:p>
          <a:p>
            <a:endParaRPr lang="en-US" altLang="zh-CN" dirty="0"/>
          </a:p>
          <a:p>
            <a:pPr eaLnBrk="1" hangingPunct="1"/>
            <a:r>
              <a:rPr lang="zh-CN" altLang="en-US" dirty="0"/>
              <a:t>查看当前系统中锁的授予和等待</a:t>
            </a:r>
            <a:endParaRPr lang="zh-CN" altLang="en-US" dirty="0">
              <a:latin typeface="Times New Roman" pitchFamily="18" charset="0"/>
            </a:endParaRPr>
          </a:p>
          <a:p>
            <a:pPr lvl="1" eaLnBrk="1" hangingPunct="1"/>
            <a:r>
              <a:rPr lang="zh-CN" altLang="en-US" dirty="0"/>
              <a:t>查询</a:t>
            </a:r>
            <a:r>
              <a:rPr lang="en-US" altLang="zh-CN" dirty="0" err="1"/>
              <a:t>syslockinfo</a:t>
            </a:r>
            <a:r>
              <a:rPr lang="zh-CN" altLang="en-US" dirty="0"/>
              <a:t>表</a:t>
            </a:r>
          </a:p>
          <a:p>
            <a:pPr lvl="1" eaLnBrk="1" hangingPunct="1"/>
            <a:r>
              <a:rPr lang="zh-CN" altLang="en-US" dirty="0"/>
              <a:t>执行存储过程</a:t>
            </a:r>
            <a:r>
              <a:rPr lang="en-US" altLang="zh-CN" dirty="0" err="1"/>
              <a:t>sp_lock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BFA270-067E-464E-A8F1-0E504F9EB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72E54-50E7-4B03-BF88-E8812AAA7645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A62509-7682-4038-8CC6-44246A63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111</a:t>
            </a:fld>
            <a:endParaRPr lang="zh-CN" altLang="en-US" dirty="0"/>
          </a:p>
        </p:txBody>
      </p:sp>
      <p:graphicFrame>
        <p:nvGraphicFramePr>
          <p:cNvPr id="6" name="Group 17">
            <a:extLst>
              <a:ext uri="{FF2B5EF4-FFF2-40B4-BE49-F238E27FC236}">
                <a16:creationId xmlns:a16="http://schemas.microsoft.com/office/drawing/2014/main" id="{3A270255-13B8-40F8-B5C6-3C2D0372B4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8067847"/>
              </p:ext>
            </p:extLst>
          </p:nvPr>
        </p:nvGraphicFramePr>
        <p:xfrm>
          <a:off x="6935165" y="1209876"/>
          <a:ext cx="4076700" cy="2962275"/>
        </p:xfrm>
        <a:graphic>
          <a:graphicData uri="http://schemas.openxmlformats.org/drawingml/2006/table">
            <a:tbl>
              <a:tblPr/>
              <a:tblGrid>
                <a:gridCol w="2243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3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43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req_ownertype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锁拥有者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7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事务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游标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会话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9441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B39F9A-0DD2-4E0E-AE87-4C632C62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SQL Server </a:t>
            </a:r>
            <a:r>
              <a:rPr lang="zh-CN" altLang="en-US" sz="2800" dirty="0"/>
              <a:t>中</a:t>
            </a:r>
            <a:r>
              <a:rPr lang="en-US" altLang="zh-CN" sz="2800" dirty="0"/>
              <a:t>SQL</a:t>
            </a:r>
            <a:r>
              <a:rPr lang="zh-CN" altLang="en-US" sz="2800" dirty="0"/>
              <a:t>语句的强制锁</a:t>
            </a:r>
            <a:r>
              <a:rPr lang="zh-CN" altLang="en-US" sz="2800" dirty="0">
                <a:latin typeface="Times New Roman" pitchFamily="18" charset="0"/>
              </a:rPr>
              <a:t>类型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580F1B-2CDE-4310-8BB2-B2CFB3C9A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SQL Server</a:t>
            </a:r>
            <a:r>
              <a:rPr lang="zh-CN" altLang="en-US" dirty="0"/>
              <a:t>可以在单条</a:t>
            </a:r>
            <a:r>
              <a:rPr lang="en-US" altLang="zh-CN" dirty="0"/>
              <a:t>SQL</a:t>
            </a:r>
            <a:r>
              <a:rPr lang="zh-CN" altLang="en-US" dirty="0"/>
              <a:t>语句中加入锁定提升，强制该语句执行时使用的锁类型</a:t>
            </a:r>
          </a:p>
          <a:p>
            <a:pPr eaLnBrk="1" hangingPunct="1"/>
            <a:r>
              <a:rPr lang="en-US" altLang="zh-CN" dirty="0"/>
              <a:t>E.g. </a:t>
            </a:r>
            <a:r>
              <a:rPr lang="zh-CN" altLang="en-US" dirty="0"/>
              <a:t>如果</a:t>
            </a:r>
            <a:r>
              <a:rPr lang="en-US" altLang="zh-CN" dirty="0"/>
              <a:t>1</a:t>
            </a:r>
            <a:r>
              <a:rPr lang="zh-CN" altLang="en-US" dirty="0"/>
              <a:t>个查询将扫描大量的行，它的行锁或页面锁应该被提升到表锁，以减少由于表升级（</a:t>
            </a:r>
            <a:r>
              <a:rPr lang="en-US" altLang="zh-CN" dirty="0"/>
              <a:t>upgrade</a:t>
            </a:r>
            <a:r>
              <a:rPr lang="zh-CN" altLang="en-US" dirty="0"/>
              <a:t>）而引起的锁管理开销。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dirty="0"/>
              <a:t>       因此，可以在</a:t>
            </a:r>
            <a:r>
              <a:rPr lang="en-US" altLang="zh-CN" dirty="0"/>
              <a:t>SQL </a:t>
            </a:r>
            <a:r>
              <a:rPr lang="zh-CN" altLang="en-US" dirty="0"/>
              <a:t>语句中事先告知使用表锁</a:t>
            </a:r>
            <a:endParaRPr lang="en-US" altLang="zh-CN" dirty="0"/>
          </a:p>
          <a:p>
            <a:r>
              <a:rPr lang="en-US" altLang="zh-CN" dirty="0"/>
              <a:t>SQL </a:t>
            </a:r>
            <a:r>
              <a:rPr lang="zh-CN" altLang="en-US" dirty="0"/>
              <a:t>语句加入锁定提示的语法</a:t>
            </a:r>
          </a:p>
          <a:p>
            <a:pPr>
              <a:buNone/>
            </a:pPr>
            <a:r>
              <a:rPr lang="zh-CN" altLang="en-US" dirty="0"/>
              <a:t>    </a:t>
            </a:r>
            <a:r>
              <a:rPr lang="en-US" altLang="zh-CN" dirty="0"/>
              <a:t>select  *</a:t>
            </a:r>
          </a:p>
          <a:p>
            <a:pPr>
              <a:buNone/>
            </a:pPr>
            <a:r>
              <a:rPr lang="en-US" altLang="zh-CN" dirty="0"/>
              <a:t>    from   </a:t>
            </a:r>
            <a:r>
              <a:rPr lang="zh-CN" altLang="en-US" dirty="0"/>
              <a:t>表名  </a:t>
            </a:r>
            <a:r>
              <a:rPr lang="en-US" altLang="zh-CN" b="1" dirty="0">
                <a:solidFill>
                  <a:srgbClr val="FF0000"/>
                </a:solidFill>
              </a:rPr>
              <a:t>[(</a:t>
            </a:r>
            <a:r>
              <a:rPr lang="zh-CN" altLang="en-US" b="1" dirty="0">
                <a:solidFill>
                  <a:srgbClr val="FF0000"/>
                </a:solidFill>
              </a:rPr>
              <a:t>锁类型</a:t>
            </a:r>
            <a:r>
              <a:rPr lang="en-US" altLang="zh-CN" b="1" dirty="0">
                <a:solidFill>
                  <a:srgbClr val="FF0000"/>
                </a:solidFill>
              </a:rPr>
              <a:t>)]</a:t>
            </a:r>
            <a:endParaRPr lang="zh-CN" altLang="en-US" dirty="0"/>
          </a:p>
          <a:p>
            <a:endParaRPr lang="en-US" altLang="zh-CN" dirty="0">
              <a:latin typeface="Tahoma" pitchFamily="34" charset="0"/>
            </a:endParaRPr>
          </a:p>
          <a:p>
            <a:r>
              <a:rPr lang="zh-CN" altLang="en-US" dirty="0">
                <a:latin typeface="Tahoma" pitchFamily="34" charset="0"/>
              </a:rPr>
              <a:t>锁定提示只控制</a:t>
            </a:r>
            <a:r>
              <a:rPr lang="en-US" altLang="zh-CN" dirty="0">
                <a:latin typeface="Tahoma" pitchFamily="34" charset="0"/>
              </a:rPr>
              <a:t>1</a:t>
            </a:r>
            <a:r>
              <a:rPr lang="zh-CN" altLang="en-US" dirty="0">
                <a:latin typeface="Tahoma" pitchFamily="34" charset="0"/>
              </a:rPr>
              <a:t>个语句中</a:t>
            </a:r>
            <a:r>
              <a:rPr lang="en-US" altLang="zh-CN" dirty="0">
                <a:latin typeface="Tahoma" pitchFamily="34" charset="0"/>
              </a:rPr>
              <a:t>1</a:t>
            </a:r>
            <a:r>
              <a:rPr lang="zh-CN" altLang="en-US" dirty="0">
                <a:latin typeface="Tahoma" pitchFamily="34" charset="0"/>
              </a:rPr>
              <a:t>张表上的锁定，而</a:t>
            </a:r>
            <a:r>
              <a:rPr lang="en-US" altLang="zh-CN" dirty="0">
                <a:solidFill>
                  <a:srgbClr val="FF0000"/>
                </a:solidFill>
                <a:latin typeface="Tahoma" pitchFamily="34" charset="0"/>
              </a:rPr>
              <a:t>set transaction isolation level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</a:rPr>
              <a:t> </a:t>
            </a:r>
            <a:r>
              <a:rPr lang="en-US" altLang="zh-CN" dirty="0">
                <a:latin typeface="Tahoma" pitchFamily="34" charset="0"/>
              </a:rPr>
              <a:t>**</a:t>
            </a:r>
            <a:r>
              <a:rPr lang="zh-CN" altLang="en-US" dirty="0">
                <a:latin typeface="Tahoma" pitchFamily="34" charset="0"/>
              </a:rPr>
              <a:t>等控制事务中所有语句所有表上的锁定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93A019-6006-49B6-8A9E-E59DD4A3A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735A-86DF-46EB-85F0-6E2940EF0C49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E9BAFA-CDE5-41DF-90DA-543318AF1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1432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787CCAD-7C8F-4F64-ADC9-899705B2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113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21D4C4-816F-43CF-AC11-08765E91A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248A-3582-4F5D-BA8D-662E882821FD}" type="datetime1">
              <a:rPr lang="zh-CN" altLang="en-US" smtClean="0"/>
              <a:t>2021/12/20</a:t>
            </a:fld>
            <a:endParaRPr lang="zh-CN" altLang="en-US" dirty="0"/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667E81AE-5B51-45E1-9188-F3DF9CCF3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962195"/>
              </p:ext>
            </p:extLst>
          </p:nvPr>
        </p:nvGraphicFramePr>
        <p:xfrm>
          <a:off x="289647" y="776870"/>
          <a:ext cx="11545467" cy="3679383"/>
        </p:xfrm>
        <a:graphic>
          <a:graphicData uri="http://schemas.openxmlformats.org/drawingml/2006/table">
            <a:tbl>
              <a:tblPr/>
              <a:tblGrid>
                <a:gridCol w="2962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2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锁定提示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描述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9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HOLDLOCK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NOLOCK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S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锁保持到事务完成。等同于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SERIALIZABLE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；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不发生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S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锁，不提出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X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锁。可能发生脏读，只适用于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SELECT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语句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88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READCOMMITTED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READUNCOMMITTED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REPEATABLEREAD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SERIALIZABLE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与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READCOMMITTED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相同；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等同于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NOLOCK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；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与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REPEATABLEREAD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相同；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与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SERIALIZABLE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相同，等同于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HOLDLOCK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 ；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02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PAGLOCK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ROWLOCK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在通常使用单个表锁的地方使用页锁；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使用行级锁，不使用粒度更大的表锁、页锁；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 Box 64">
            <a:extLst>
              <a:ext uri="{FF2B5EF4-FFF2-40B4-BE49-F238E27FC236}">
                <a16:creationId xmlns:a16="http://schemas.microsoft.com/office/drawing/2014/main" id="{82AB2BB0-D653-4A4F-9BF1-63423CD17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9520" y="319670"/>
            <a:ext cx="45431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SQL Server SQL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语句锁定提示类型</a:t>
            </a:r>
          </a:p>
        </p:txBody>
      </p:sp>
    </p:spTree>
    <p:extLst>
      <p:ext uri="{BB962C8B-B14F-4D97-AF65-F5344CB8AC3E}">
        <p14:creationId xmlns:p14="http://schemas.microsoft.com/office/powerpoint/2010/main" val="41862543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1EA476-3942-4278-A63E-F6FD08A1C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114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3508B2-0388-4611-8725-D34C36810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EF6AD-EC12-4E48-A49C-D45A968C062A}" type="datetime1">
              <a:rPr lang="zh-CN" altLang="en-US" smtClean="0"/>
              <a:t>2021/12/20</a:t>
            </a:fld>
            <a:endParaRPr lang="zh-CN" altLang="en-US" dirty="0"/>
          </a:p>
        </p:txBody>
      </p:sp>
      <p:graphicFrame>
        <p:nvGraphicFramePr>
          <p:cNvPr id="5" name="Group 47">
            <a:extLst>
              <a:ext uri="{FF2B5EF4-FFF2-40B4-BE49-F238E27FC236}">
                <a16:creationId xmlns:a16="http://schemas.microsoft.com/office/drawing/2014/main" id="{A389DDBD-A9EE-42D1-B1F7-79BDFC01A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299290"/>
              </p:ext>
            </p:extLst>
          </p:nvPr>
        </p:nvGraphicFramePr>
        <p:xfrm>
          <a:off x="332874" y="796924"/>
          <a:ext cx="11548539" cy="4854568"/>
        </p:xfrm>
        <a:graphic>
          <a:graphicData uri="http://schemas.openxmlformats.org/drawingml/2006/table">
            <a:tbl>
              <a:tblPr/>
              <a:tblGrid>
                <a:gridCol w="2664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3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锁定提示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描述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20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TABLOCK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TABLOCKX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使用表锁替代页锁、行锁，在语句结束前，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SQL Server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一直持有该锁；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使用表级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X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锁，防止其它事务读取、更新该表。在语句或事务结束前，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SQL Server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一直持有该锁；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36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READPAST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跳过由其它事务锁定的行，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）仅用于运行在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READCOMMITTED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级别的事务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2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）只在行级锁之后读取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3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）仅用于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SELECT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语句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17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UPDLOCK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读取表时使用更新锁，不使用共享锁，并将锁一直保留到语句或事务结束。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UPDLOCK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允许读取数据并在以后更新数据，同时确保：自从上次读取数据后，数据没有被更新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9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XLOCK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使用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X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锁，并一直保持到事务结束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 Box 64">
            <a:extLst>
              <a:ext uri="{FF2B5EF4-FFF2-40B4-BE49-F238E27FC236}">
                <a16:creationId xmlns:a16="http://schemas.microsoft.com/office/drawing/2014/main" id="{C64C26F9-ED83-4071-8F87-ADDE13E16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9520" y="319670"/>
            <a:ext cx="54505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SQL Server SQL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语句锁定提示类型（续）</a:t>
            </a:r>
          </a:p>
        </p:txBody>
      </p:sp>
    </p:spTree>
    <p:extLst>
      <p:ext uri="{BB962C8B-B14F-4D97-AF65-F5344CB8AC3E}">
        <p14:creationId xmlns:p14="http://schemas.microsoft.com/office/powerpoint/2010/main" val="20702373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65EB7-5219-4EFA-BBB8-C05FA9C1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25DDAB-E7E3-4AF8-81B8-7137AE346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51F85E-93D6-424E-A1B7-0180FD57C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EFCE-C105-4017-BA83-9A5ADC4C4EC7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AECD83-FE50-4525-9A68-CE350289F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92214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6826B-6B6B-4FF2-93F9-257CA172E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6615C-2627-48BE-A91F-17D982951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FF3E6C-AD51-4AA5-93AD-C5BAF5402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4548-CB2C-4FFE-8D3F-D4D87FAB3C71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A65AE6-B6DB-4540-A629-BA2C80BD6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8019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19F12-D309-4BF1-8848-199EBEDE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BDB571-2AC3-465A-9E87-5C7912AFC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FACDB8-782C-4C3B-9ABC-CAFC7EC06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A25EF-E36A-4052-8A9D-6244C02453F3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14F94B-7687-4662-93FB-E5184867A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08092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98746703-41BB-D54C-8DA4-D89C98D5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1" y="1004247"/>
            <a:ext cx="74803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FEEC7E-2984-A246-B26B-781E3D2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1467870"/>
            <a:ext cx="6176467" cy="281608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+mn-lt"/>
              </a:rPr>
              <a:t>Thanks  for your attention</a:t>
            </a:r>
            <a:br>
              <a:rPr lang="en-US" altLang="zh-CN" dirty="0">
                <a:solidFill>
                  <a:schemeClr val="tx2"/>
                </a:solidFill>
                <a:latin typeface="+mn-lt"/>
              </a:rPr>
            </a:br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937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BF74E6-0FDC-4B72-9428-ECD81FA5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A740C0-6120-4449-9B1B-00740DD47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A405-55AF-42B4-B380-0A204FD7AC64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5841BB9-AC28-4521-8E33-D2CFB1676DC8}"/>
              </a:ext>
            </a:extLst>
          </p:cNvPr>
          <p:cNvSpPr txBox="1">
            <a:spLocks noChangeArrowheads="1"/>
          </p:cNvSpPr>
          <p:nvPr/>
        </p:nvSpPr>
        <p:spPr>
          <a:xfrm>
            <a:off x="248856" y="381965"/>
            <a:ext cx="3176588" cy="495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898525" indent="-363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zh-CN" dirty="0">
                <a:latin typeface="+mn-lt"/>
              </a:rPr>
              <a:t>For the concurrent schedule S</a:t>
            </a:r>
            <a:r>
              <a:rPr lang="en-US" altLang="zh-CN" baseline="-25000" dirty="0">
                <a:latin typeface="+mn-lt"/>
              </a:rPr>
              <a:t>1</a:t>
            </a:r>
            <a:r>
              <a:rPr lang="en-US" altLang="zh-CN" dirty="0">
                <a:latin typeface="+mn-lt"/>
              </a:rPr>
              <a:t> (given in Fig.15.4) on T</a:t>
            </a:r>
            <a:r>
              <a:rPr lang="en-US" altLang="zh-CN" baseline="-25000" dirty="0">
                <a:latin typeface="+mn-lt"/>
              </a:rPr>
              <a:t>1</a:t>
            </a:r>
            <a:r>
              <a:rPr lang="en-US" altLang="zh-CN" dirty="0">
                <a:latin typeface="+mn-lt"/>
              </a:rPr>
              <a:t> and T</a:t>
            </a:r>
            <a:r>
              <a:rPr lang="en-US" altLang="zh-CN" baseline="-25000" dirty="0">
                <a:latin typeface="+mn-lt"/>
              </a:rPr>
              <a:t>2</a:t>
            </a:r>
            <a:r>
              <a:rPr lang="en-US" altLang="zh-CN" dirty="0">
                <a:latin typeface="+mn-lt"/>
              </a:rPr>
              <a:t> , an </a:t>
            </a:r>
            <a:r>
              <a:rPr lang="en-US" altLang="zh-CN" i="1" dirty="0">
                <a:latin typeface="+mn-lt"/>
              </a:rPr>
              <a:t>inconsistent</a:t>
            </a:r>
            <a:r>
              <a:rPr lang="en-US" altLang="zh-CN" dirty="0">
                <a:latin typeface="+mn-lt"/>
              </a:rPr>
              <a:t> result 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display(A+B) = 250 </a:t>
            </a:r>
            <a:r>
              <a:rPr lang="en-US" altLang="zh-CN" dirty="0">
                <a:latin typeface="+mn-lt"/>
              </a:rPr>
              <a:t>exist, why?</a:t>
            </a:r>
          </a:p>
          <a:p>
            <a:pPr marL="742950" lvl="1" indent="-285750"/>
            <a:r>
              <a:rPr lang="en-US" altLang="zh-CN" dirty="0">
                <a:latin typeface="+mn-lt"/>
              </a:rPr>
              <a:t>T</a:t>
            </a:r>
            <a:r>
              <a:rPr lang="en-US" altLang="zh-CN" baseline="-25000" dirty="0">
                <a:latin typeface="+mn-lt"/>
              </a:rPr>
              <a:t>1</a:t>
            </a:r>
            <a:r>
              <a:rPr lang="en-US" altLang="zh-CN" dirty="0">
                <a:latin typeface="+mn-lt"/>
              </a:rPr>
              <a:t> unlocked data item B too early, as a result of which T</a:t>
            </a:r>
            <a:r>
              <a:rPr lang="en-US" altLang="zh-CN" baseline="-25000" dirty="0">
                <a:latin typeface="+mn-lt"/>
              </a:rPr>
              <a:t>2</a:t>
            </a:r>
            <a:r>
              <a:rPr lang="en-US" altLang="zh-CN" dirty="0">
                <a:latin typeface="+mn-lt"/>
              </a:rPr>
              <a:t>  saw a inconsistent state</a:t>
            </a:r>
            <a:r>
              <a:rPr lang="zh-CN" altLang="en-US" dirty="0">
                <a:latin typeface="+mn-lt"/>
              </a:rPr>
              <a:t> </a:t>
            </a:r>
          </a:p>
          <a:p>
            <a:pPr marL="1143000" lvl="2" indent="-228600"/>
            <a:endParaRPr lang="en-US" altLang="zh-CN" dirty="0">
              <a:latin typeface="+mn-lt"/>
            </a:endParaRPr>
          </a:p>
          <a:p>
            <a:pPr marL="342900" indent="-342900"/>
            <a:endParaRPr lang="en-US" altLang="zh-CN" b="1" dirty="0">
              <a:latin typeface="+mn-lt"/>
              <a:cs typeface="Times New Roman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FD9F60-0FD7-403F-8375-0469976CC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83" y="538846"/>
            <a:ext cx="5967413" cy="556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任意多边形 1">
            <a:extLst>
              <a:ext uri="{FF2B5EF4-FFF2-40B4-BE49-F238E27FC236}">
                <a16:creationId xmlns:a16="http://schemas.microsoft.com/office/drawing/2014/main" id="{47B46498-20DA-4CCB-928B-EABBFB7D27E8}"/>
              </a:ext>
            </a:extLst>
          </p:cNvPr>
          <p:cNvSpPr>
            <a:spLocks/>
          </p:cNvSpPr>
          <p:nvPr/>
        </p:nvSpPr>
        <p:spPr bwMode="auto">
          <a:xfrm>
            <a:off x="4479483" y="2156408"/>
            <a:ext cx="1039813" cy="355600"/>
          </a:xfrm>
          <a:custGeom>
            <a:avLst/>
            <a:gdLst>
              <a:gd name="T0" fmla="*/ 0 w 1203358"/>
              <a:gd name="T1" fmla="*/ 75159 h 471638"/>
              <a:gd name="T2" fmla="*/ 37084 w 1203358"/>
              <a:gd name="T3" fmla="*/ 82205 h 471638"/>
              <a:gd name="T4" fmla="*/ 50991 w 1203358"/>
              <a:gd name="T5" fmla="*/ 84555 h 471638"/>
              <a:gd name="T6" fmla="*/ 64897 w 1203358"/>
              <a:gd name="T7" fmla="*/ 89251 h 471638"/>
              <a:gd name="T8" fmla="*/ 101981 w 1203358"/>
              <a:gd name="T9" fmla="*/ 91600 h 471638"/>
              <a:gd name="T10" fmla="*/ 120523 w 1203358"/>
              <a:gd name="T11" fmla="*/ 93949 h 471638"/>
              <a:gd name="T12" fmla="*/ 134430 w 1203358"/>
              <a:gd name="T13" fmla="*/ 96298 h 471638"/>
              <a:gd name="T14" fmla="*/ 278130 w 1203358"/>
              <a:gd name="T15" fmla="*/ 103343 h 471638"/>
              <a:gd name="T16" fmla="*/ 329120 w 1203358"/>
              <a:gd name="T17" fmla="*/ 105693 h 471638"/>
              <a:gd name="T18" fmla="*/ 440372 w 1203358"/>
              <a:gd name="T19" fmla="*/ 112739 h 471638"/>
              <a:gd name="T20" fmla="*/ 472820 w 1203358"/>
              <a:gd name="T21" fmla="*/ 115087 h 471638"/>
              <a:gd name="T22" fmla="*/ 551623 w 1203358"/>
              <a:gd name="T23" fmla="*/ 110390 h 471638"/>
              <a:gd name="T24" fmla="*/ 565530 w 1203358"/>
              <a:gd name="T25" fmla="*/ 105693 h 471638"/>
              <a:gd name="T26" fmla="*/ 570165 w 1203358"/>
              <a:gd name="T27" fmla="*/ 98646 h 471638"/>
              <a:gd name="T28" fmla="*/ 579436 w 1203358"/>
              <a:gd name="T29" fmla="*/ 91600 h 471638"/>
              <a:gd name="T30" fmla="*/ 570165 w 1203358"/>
              <a:gd name="T31" fmla="*/ 44626 h 471638"/>
              <a:gd name="T32" fmla="*/ 556258 w 1203358"/>
              <a:gd name="T33" fmla="*/ 28185 h 471638"/>
              <a:gd name="T34" fmla="*/ 500632 w 1203358"/>
              <a:gd name="T35" fmla="*/ 21138 h 471638"/>
              <a:gd name="T36" fmla="*/ 482090 w 1203358"/>
              <a:gd name="T37" fmla="*/ 18790 h 471638"/>
              <a:gd name="T38" fmla="*/ 454278 w 1203358"/>
              <a:gd name="T39" fmla="*/ 14092 h 471638"/>
              <a:gd name="T40" fmla="*/ 426464 w 1203358"/>
              <a:gd name="T41" fmla="*/ 11744 h 471638"/>
              <a:gd name="T42" fmla="*/ 264223 w 1203358"/>
              <a:gd name="T43" fmla="*/ 9394 h 471638"/>
              <a:gd name="T44" fmla="*/ 241046 w 1203358"/>
              <a:gd name="T45" fmla="*/ 7046 h 471638"/>
              <a:gd name="T46" fmla="*/ 203962 w 1203358"/>
              <a:gd name="T47" fmla="*/ 2349 h 471638"/>
              <a:gd name="T48" fmla="*/ 152971 w 1203358"/>
              <a:gd name="T49" fmla="*/ 0 h 471638"/>
              <a:gd name="T50" fmla="*/ 37084 w 1203358"/>
              <a:gd name="T51" fmla="*/ 2349 h 471638"/>
              <a:gd name="T52" fmla="*/ 23178 w 1203358"/>
              <a:gd name="T53" fmla="*/ 4697 h 471638"/>
              <a:gd name="T54" fmla="*/ 4636 w 1203358"/>
              <a:gd name="T55" fmla="*/ 18790 h 471638"/>
              <a:gd name="T56" fmla="*/ 9271 w 1203358"/>
              <a:gd name="T57" fmla="*/ 70461 h 471638"/>
              <a:gd name="T58" fmla="*/ 23178 w 1203358"/>
              <a:gd name="T59" fmla="*/ 84555 h 47163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203358" h="471638">
                <a:moveTo>
                  <a:pt x="0" y="308009"/>
                </a:moveTo>
                <a:cubicBezTo>
                  <a:pt x="92846" y="326578"/>
                  <a:pt x="10913" y="303839"/>
                  <a:pt x="77002" y="336884"/>
                </a:cubicBezTo>
                <a:cubicBezTo>
                  <a:pt x="86077" y="341421"/>
                  <a:pt x="96803" y="341973"/>
                  <a:pt x="105878" y="346510"/>
                </a:cubicBezTo>
                <a:cubicBezTo>
                  <a:pt x="116225" y="351683"/>
                  <a:pt x="123594" y="362716"/>
                  <a:pt x="134754" y="365760"/>
                </a:cubicBezTo>
                <a:cubicBezTo>
                  <a:pt x="159710" y="372566"/>
                  <a:pt x="186089" y="372177"/>
                  <a:pt x="211756" y="375385"/>
                </a:cubicBezTo>
                <a:cubicBezTo>
                  <a:pt x="224590" y="378594"/>
                  <a:pt x="237537" y="381377"/>
                  <a:pt x="250257" y="385011"/>
                </a:cubicBezTo>
                <a:cubicBezTo>
                  <a:pt x="260013" y="387798"/>
                  <a:pt x="269229" y="392435"/>
                  <a:pt x="279133" y="394636"/>
                </a:cubicBezTo>
                <a:cubicBezTo>
                  <a:pt x="362920" y="413255"/>
                  <a:pt x="537343" y="420164"/>
                  <a:pt x="577516" y="423512"/>
                </a:cubicBezTo>
                <a:lnTo>
                  <a:pt x="683394" y="433137"/>
                </a:lnTo>
                <a:cubicBezTo>
                  <a:pt x="824802" y="447277"/>
                  <a:pt x="747716" y="438201"/>
                  <a:pt x="914400" y="462013"/>
                </a:cubicBezTo>
                <a:lnTo>
                  <a:pt x="981777" y="471638"/>
                </a:lnTo>
                <a:cubicBezTo>
                  <a:pt x="1003061" y="470118"/>
                  <a:pt x="1101654" y="474264"/>
                  <a:pt x="1145406" y="452388"/>
                </a:cubicBezTo>
                <a:cubicBezTo>
                  <a:pt x="1155753" y="447215"/>
                  <a:pt x="1164657" y="439554"/>
                  <a:pt x="1174282" y="433137"/>
                </a:cubicBezTo>
                <a:cubicBezTo>
                  <a:pt x="1177490" y="423512"/>
                  <a:pt x="1179370" y="413336"/>
                  <a:pt x="1183907" y="404261"/>
                </a:cubicBezTo>
                <a:cubicBezTo>
                  <a:pt x="1189080" y="393914"/>
                  <a:pt x="1202436" y="386931"/>
                  <a:pt x="1203158" y="375385"/>
                </a:cubicBezTo>
                <a:cubicBezTo>
                  <a:pt x="1205124" y="343932"/>
                  <a:pt x="1192220" y="228599"/>
                  <a:pt x="1183907" y="182880"/>
                </a:cubicBezTo>
                <a:cubicBezTo>
                  <a:pt x="1180758" y="165561"/>
                  <a:pt x="1173503" y="127048"/>
                  <a:pt x="1155031" y="115503"/>
                </a:cubicBezTo>
                <a:cubicBezTo>
                  <a:pt x="1124762" y="96585"/>
                  <a:pt x="1073056" y="93334"/>
                  <a:pt x="1039528" y="86628"/>
                </a:cubicBezTo>
                <a:cubicBezTo>
                  <a:pt x="1026556" y="84034"/>
                  <a:pt x="1013698" y="80803"/>
                  <a:pt x="1001027" y="77002"/>
                </a:cubicBezTo>
                <a:cubicBezTo>
                  <a:pt x="981591" y="71171"/>
                  <a:pt x="963292" y="61088"/>
                  <a:pt x="943276" y="57752"/>
                </a:cubicBezTo>
                <a:cubicBezTo>
                  <a:pt x="924025" y="54544"/>
                  <a:pt x="905017" y="49078"/>
                  <a:pt x="885524" y="48127"/>
                </a:cubicBezTo>
                <a:cubicBezTo>
                  <a:pt x="773317" y="42653"/>
                  <a:pt x="660935" y="41710"/>
                  <a:pt x="548640" y="38501"/>
                </a:cubicBezTo>
                <a:cubicBezTo>
                  <a:pt x="532598" y="35293"/>
                  <a:pt x="516385" y="32844"/>
                  <a:pt x="500514" y="28876"/>
                </a:cubicBezTo>
                <a:cubicBezTo>
                  <a:pt x="448134" y="15781"/>
                  <a:pt x="494461" y="18494"/>
                  <a:pt x="423511" y="9625"/>
                </a:cubicBezTo>
                <a:cubicBezTo>
                  <a:pt x="388347" y="5229"/>
                  <a:pt x="352926" y="3208"/>
                  <a:pt x="317634" y="0"/>
                </a:cubicBezTo>
                <a:cubicBezTo>
                  <a:pt x="237423" y="3208"/>
                  <a:pt x="157073" y="3906"/>
                  <a:pt x="77002" y="9625"/>
                </a:cubicBezTo>
                <a:cubicBezTo>
                  <a:pt x="66882" y="10348"/>
                  <a:pt x="55300" y="12077"/>
                  <a:pt x="48126" y="19251"/>
                </a:cubicBezTo>
                <a:cubicBezTo>
                  <a:pt x="31766" y="35611"/>
                  <a:pt x="9625" y="77002"/>
                  <a:pt x="9625" y="77002"/>
                </a:cubicBezTo>
                <a:cubicBezTo>
                  <a:pt x="12833" y="147587"/>
                  <a:pt x="11723" y="218502"/>
                  <a:pt x="19250" y="288758"/>
                </a:cubicBezTo>
                <a:cubicBezTo>
                  <a:pt x="25764" y="349554"/>
                  <a:pt x="20383" y="346510"/>
                  <a:pt x="48126" y="34651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cxnSp>
        <p:nvCxnSpPr>
          <p:cNvPr id="8" name="直接箭头连接符 3">
            <a:extLst>
              <a:ext uri="{FF2B5EF4-FFF2-40B4-BE49-F238E27FC236}">
                <a16:creationId xmlns:a16="http://schemas.microsoft.com/office/drawing/2014/main" id="{658B105F-ED3B-49FE-9784-366631F96FCB}"/>
              </a:ext>
            </a:extLst>
          </p:cNvPr>
          <p:cNvCxnSpPr>
            <a:cxnSpLocks noChangeShapeType="1"/>
            <a:stCxn id="7" idx="12"/>
          </p:cNvCxnSpPr>
          <p:nvPr/>
        </p:nvCxnSpPr>
        <p:spPr bwMode="auto">
          <a:xfrm>
            <a:off x="5493896" y="2483433"/>
            <a:ext cx="333375" cy="1030287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6145768-65ED-4E75-BDC6-1B61B822BE48}"/>
              </a:ext>
            </a:extLst>
          </p:cNvPr>
          <p:cNvSpPr txBox="1"/>
          <p:nvPr/>
        </p:nvSpPr>
        <p:spPr>
          <a:xfrm>
            <a:off x="5104713" y="5251178"/>
            <a:ext cx="3000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+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83168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4D4CD-FF2C-4189-8C23-254C5036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</a:rPr>
              <a:t>Example 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11EB03-7C6B-455C-AA67-B3E1F3177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3</a:t>
            </a:r>
            <a:r>
              <a:rPr lang="en-US" altLang="zh-CN" dirty="0"/>
              <a:t>: transfer $50 from account-B to account-A,   Fig.18.5</a:t>
            </a:r>
          </a:p>
          <a:p>
            <a:r>
              <a:rPr lang="en-US" altLang="zh-CN" dirty="0">
                <a:cs typeface="Times New Roman" pitchFamily="18" charset="0"/>
              </a:rPr>
              <a:t>T</a:t>
            </a:r>
            <a:r>
              <a:rPr lang="en-US" altLang="zh-CN" baseline="-25000" dirty="0"/>
              <a:t>4</a:t>
            </a:r>
            <a:r>
              <a:rPr lang="en-US" altLang="zh-CN" dirty="0">
                <a:cs typeface="Times New Roman" pitchFamily="18" charset="0"/>
              </a:rPr>
              <a:t>: display the total amount of  A and B,              </a:t>
            </a:r>
            <a:r>
              <a:rPr lang="en-US" altLang="zh-CN" dirty="0"/>
              <a:t>Fig.18.6</a:t>
            </a:r>
          </a:p>
          <a:p>
            <a:r>
              <a:rPr lang="en-US" altLang="zh-CN" dirty="0"/>
              <a:t>T</a:t>
            </a:r>
            <a:r>
              <a:rPr lang="en-US" altLang="zh-CN" baseline="-25000" dirty="0"/>
              <a:t>3</a:t>
            </a:r>
            <a:r>
              <a:rPr lang="en-US" altLang="zh-CN" dirty="0"/>
              <a:t> and T</a:t>
            </a:r>
            <a:r>
              <a:rPr lang="en-US" altLang="zh-CN" baseline="-25000" dirty="0"/>
              <a:t>4</a:t>
            </a:r>
            <a:r>
              <a:rPr lang="en-US" altLang="zh-CN" dirty="0"/>
              <a:t> </a:t>
            </a:r>
            <a:r>
              <a:rPr lang="en-US" altLang="zh-CN" b="1" dirty="0"/>
              <a:t>unlock</a:t>
            </a:r>
            <a:r>
              <a:rPr lang="en-US" altLang="zh-CN" dirty="0"/>
              <a:t> data item A and B at the end of transaction</a:t>
            </a:r>
          </a:p>
          <a:p>
            <a:r>
              <a:rPr lang="en-US" altLang="zh-CN" dirty="0"/>
              <a:t>Initially, A=100,  B=200</a:t>
            </a:r>
          </a:p>
          <a:p>
            <a:r>
              <a:rPr lang="en-US" altLang="zh-CN" dirty="0"/>
              <a:t>The concurrent schedule S</a:t>
            </a:r>
            <a:r>
              <a:rPr lang="en-US" altLang="zh-CN" baseline="-25000" dirty="0"/>
              <a:t>2</a:t>
            </a:r>
            <a:r>
              <a:rPr lang="en-US" altLang="zh-CN" dirty="0"/>
              <a:t> (given in Fig.18.7) on T</a:t>
            </a:r>
            <a:r>
              <a:rPr lang="en-US" altLang="zh-CN" baseline="-25000" dirty="0"/>
              <a:t>3</a:t>
            </a:r>
            <a:r>
              <a:rPr lang="en-US" altLang="zh-CN" dirty="0"/>
              <a:t> and T</a:t>
            </a:r>
            <a:r>
              <a:rPr lang="en-US" altLang="zh-CN" baseline="-25000" dirty="0"/>
              <a:t>4</a:t>
            </a:r>
            <a:r>
              <a:rPr lang="en-US" altLang="zh-CN" dirty="0"/>
              <a:t> leads to </a:t>
            </a:r>
            <a:r>
              <a:rPr lang="en-US" altLang="zh-CN" b="1" dirty="0">
                <a:solidFill>
                  <a:srgbClr val="FF0000"/>
                </a:solidFill>
              </a:rPr>
              <a:t>deadlock</a:t>
            </a:r>
            <a:endParaRPr lang="zh-CN" altLang="en-US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2871B9-B5BB-47B9-A246-90007226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13FD1-B49E-4128-9823-9E684C705B41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C394E2-53E0-4B04-AF08-84C31C4F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F48D087-627D-458A-8537-6088405AF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2" t="2887" r="13060" b="1443"/>
          <a:stretch>
            <a:fillRect/>
          </a:stretch>
        </p:blipFill>
        <p:spPr bwMode="auto">
          <a:xfrm>
            <a:off x="1549862" y="3317565"/>
            <a:ext cx="3005905" cy="296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5">
            <a:extLst>
              <a:ext uri="{FF2B5EF4-FFF2-40B4-BE49-F238E27FC236}">
                <a16:creationId xmlns:a16="http://schemas.microsoft.com/office/drawing/2014/main" id="{49A6A26C-C3A0-491C-8E31-F7605D592026}"/>
              </a:ext>
            </a:extLst>
          </p:cNvPr>
          <p:cNvGrpSpPr>
            <a:grpSpLocks/>
          </p:cNvGrpSpPr>
          <p:nvPr/>
        </p:nvGrpSpPr>
        <p:grpSpPr bwMode="auto">
          <a:xfrm>
            <a:off x="5478583" y="3429000"/>
            <a:ext cx="4597178" cy="2070402"/>
            <a:chOff x="616" y="2750"/>
            <a:chExt cx="2462" cy="1112"/>
          </a:xfrm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78C14429-4360-46A5-9670-E6E1F4A6C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5" y="2750"/>
              <a:ext cx="418" cy="22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/>
                <a:t>A</a:t>
              </a:r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A9015C62-D169-4BA3-9583-FD94A1E60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" y="3636"/>
              <a:ext cx="418" cy="22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/>
                <a:t>B</a:t>
              </a: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AC3985A8-4CEE-4134-969F-7700CA3DA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" y="3196"/>
              <a:ext cx="355" cy="2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/>
                <a:t>T</a:t>
              </a:r>
              <a:r>
                <a:rPr lang="en-US" altLang="zh-CN" sz="2000" baseline="-25000"/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C55DC9-DBC5-48F8-886C-9A0C8EAD1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3" y="3185"/>
              <a:ext cx="355" cy="2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/>
                <a:t>T</a:t>
              </a:r>
              <a:r>
                <a:rPr lang="en-US" altLang="zh-CN" sz="2000" baseline="-25000"/>
                <a:t>4</a:t>
              </a: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614F0E89-D33A-4CAB-AA40-4CA6EF4B5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54" y="3411"/>
              <a:ext cx="689" cy="3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44F5A850-192B-409D-ABC5-446FEBFAF4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1" y="2874"/>
              <a:ext cx="644" cy="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4AE9CAAA-E1EF-4611-9FB7-6DF5ACFA98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7" y="2869"/>
              <a:ext cx="689" cy="3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F785E457-4D92-4762-BDDB-9FAADCD67C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61" y="3405"/>
              <a:ext cx="667" cy="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6" name="AutoShape 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9C8D2A46-EF66-413D-B926-1EB75AFD2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1200" y="6085366"/>
            <a:ext cx="228600" cy="142875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24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4AA30-5F5A-4455-A483-93BF9A977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</a:rPr>
              <a:t>Locks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8F889E-FF6D-4E8F-BA4D-4F72C9695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potential for deadlock exists in most locking protocols. Deadlocks are a necessary evil.</a:t>
            </a:r>
          </a:p>
          <a:p>
            <a:endParaRPr lang="en-US" altLang="en-US" b="1" dirty="0">
              <a:solidFill>
                <a:srgbClr val="FF0000"/>
              </a:solidFill>
            </a:endParaRPr>
          </a:p>
          <a:p>
            <a:r>
              <a:rPr lang="en-US" altLang="en-US" b="1" dirty="0">
                <a:solidFill>
                  <a:srgbClr val="FF0000"/>
                </a:solidFill>
              </a:rPr>
              <a:t>Starvation</a:t>
            </a:r>
            <a:r>
              <a:rPr lang="en-US" altLang="en-US" dirty="0"/>
              <a:t> is also possible if concurrency control manager is badly designed. For example:</a:t>
            </a:r>
          </a:p>
          <a:p>
            <a:pPr lvl="1"/>
            <a:r>
              <a:rPr lang="en-US" altLang="en-US" dirty="0"/>
              <a:t>E.g.1, a transaction, as a writer, may be waiting for an X-lock on an item, while a sequence of other transactions, as readers, request and are granted an S-lock on the same item</a:t>
            </a:r>
          </a:p>
          <a:p>
            <a:pPr lvl="2"/>
            <a:r>
              <a:rPr lang="en-US" altLang="en-US" dirty="0"/>
              <a:t>several reader transactions </a:t>
            </a:r>
            <a:r>
              <a:rPr lang="en-US" altLang="en-US" dirty="0">
                <a:highlight>
                  <a:srgbClr val="FFFF00"/>
                </a:highlight>
              </a:rPr>
              <a:t>read the shared data item continuously</a:t>
            </a:r>
            <a:r>
              <a:rPr lang="en-US" altLang="en-US" dirty="0"/>
              <a:t>, while one writer transaction </a:t>
            </a:r>
            <a:r>
              <a:rPr lang="en-US" altLang="en-US" dirty="0">
                <a:highlight>
                  <a:srgbClr val="FFFF00"/>
                </a:highlight>
              </a:rPr>
              <a:t>has to waiting</a:t>
            </a:r>
          </a:p>
          <a:p>
            <a:pPr lvl="1"/>
            <a:r>
              <a:rPr lang="en-US" altLang="en-US" dirty="0"/>
              <a:t>E.g. 2, the same transaction is repeatedly selected as the </a:t>
            </a:r>
            <a:r>
              <a:rPr lang="en-US" altLang="en-US" dirty="0">
                <a:solidFill>
                  <a:srgbClr val="FF0000"/>
                </a:solidFill>
              </a:rPr>
              <a:t>victim</a:t>
            </a:r>
            <a:r>
              <a:rPr lang="en-US" altLang="en-US" dirty="0"/>
              <a:t>, and rolled back due to deadlocks, by the deadlock handling scheme in DBMS</a:t>
            </a:r>
          </a:p>
          <a:p>
            <a:endParaRPr lang="en-US" altLang="en-US" dirty="0"/>
          </a:p>
          <a:p>
            <a:r>
              <a:rPr lang="en-US" altLang="en-US" dirty="0"/>
              <a:t>Concurrency control manager can be designed to prevent starvation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B65582-7362-4C73-A23A-E8ED33BB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81505-083C-4D13-A0E1-199150E55143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6D6BA4-234D-4DB6-A880-C6FB0743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9592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86C1B-C51F-450D-B3B5-E67F7526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Locking protocol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E1E05C-D131-4FAC-99D1-E3F5A99A1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 revealed by the above examples, in lock-based schemes, the orders of granting locks to and revoking locks from transactions must be limited to avoid inconsistent DB states and transaction deadlock</a:t>
            </a:r>
          </a:p>
          <a:p>
            <a:pPr marL="195263" indent="-195263" eaLnBrk="1" hangingPunct="1">
              <a:defRPr/>
            </a:pPr>
            <a:r>
              <a:rPr lang="en-US" altLang="zh-CN" dirty="0"/>
              <a:t>Locking protocol</a:t>
            </a:r>
            <a:endParaRPr lang="en-US" altLang="zh-CN" dirty="0">
              <a:cs typeface="Times New Roman" pitchFamily="18" charset="0"/>
            </a:endParaRPr>
          </a:p>
          <a:p>
            <a:pPr marL="768350" lvl="1" indent="-285750" eaLnBrk="1" hangingPunct="1">
              <a:defRPr/>
            </a:pPr>
            <a:r>
              <a:rPr lang="en-US" altLang="zh-CN" dirty="0">
                <a:cs typeface="+mn-cs"/>
              </a:rPr>
              <a:t>set of rules followed by all transactions while requesting and releasing locks</a:t>
            </a:r>
          </a:p>
          <a:p>
            <a:pPr marL="195263" indent="-195263" eaLnBrk="1" hangingPunct="1">
              <a:defRPr/>
            </a:pPr>
            <a:r>
              <a:rPr lang="en-US" altLang="zh-CN" dirty="0"/>
              <a:t>Locking protocols restrict the set of possible schedules, and  lead to a </a:t>
            </a:r>
            <a:r>
              <a:rPr lang="en-US" altLang="zh-CN" dirty="0">
                <a:solidFill>
                  <a:srgbClr val="2D0EE4"/>
                </a:solidFill>
              </a:rPr>
              <a:t>subset</a:t>
            </a:r>
            <a:r>
              <a:rPr lang="en-US" altLang="zh-CN" dirty="0">
                <a:solidFill>
                  <a:schemeClr val="accent2"/>
                </a:solidFill>
              </a:rPr>
              <a:t> </a:t>
            </a:r>
            <a:r>
              <a:rPr lang="en-US" altLang="zh-CN" dirty="0"/>
              <a:t>of all possible </a:t>
            </a:r>
            <a:r>
              <a:rPr lang="en-US" altLang="zh-CN" dirty="0">
                <a:solidFill>
                  <a:srgbClr val="2D0EE4"/>
                </a:solidFill>
              </a:rPr>
              <a:t>conflict serializable </a:t>
            </a:r>
            <a:r>
              <a:rPr lang="en-US" altLang="zh-CN" dirty="0"/>
              <a:t>schedules</a:t>
            </a:r>
          </a:p>
          <a:p>
            <a:pPr marL="195263" indent="-195263" eaLnBrk="1" hangingPunct="1"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A3A57D-06A0-44B4-8411-64F59E55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8C118-4B46-4DB7-9D9C-78791072562D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00284D-A20E-497D-9717-86188996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8144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8C42E6-0969-44BB-9271-4A45235DA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2"/>
                </a:solidFill>
                <a:cs typeface="Times New Roman" pitchFamily="18" charset="0"/>
              </a:rPr>
              <a:t>Two Phase Locking Protocol/2PL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30825E-B963-426F-8B1D-E3365C5D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5263" indent="-195263"/>
            <a:r>
              <a:rPr lang="en-US" altLang="zh-CN" dirty="0">
                <a:cs typeface="Times New Roman" pitchFamily="18" charset="0"/>
              </a:rPr>
              <a:t>In accordance with 2PL, each transaction </a:t>
            </a:r>
            <a:r>
              <a:rPr lang="en-US" altLang="zh-CN" dirty="0" err="1">
                <a:cs typeface="Times New Roman" pitchFamily="18" charset="0"/>
              </a:rPr>
              <a:t>T</a:t>
            </a:r>
            <a:r>
              <a:rPr lang="en-US" altLang="zh-CN" baseline="-25000" dirty="0" err="1">
                <a:cs typeface="Times New Roman" pitchFamily="18" charset="0"/>
              </a:rPr>
              <a:t>i</a:t>
            </a:r>
            <a:r>
              <a:rPr lang="en-US" altLang="zh-CN" dirty="0">
                <a:cs typeface="Times New Roman" pitchFamily="18" charset="0"/>
              </a:rPr>
              <a:t> issues </a:t>
            </a:r>
            <a:r>
              <a:rPr lang="en-US" altLang="zh-CN" b="1" dirty="0">
                <a:cs typeface="Times New Roman" pitchFamily="18" charset="0"/>
              </a:rPr>
              <a:t>lock</a:t>
            </a:r>
            <a:r>
              <a:rPr lang="en-US" altLang="zh-CN" dirty="0">
                <a:cs typeface="Times New Roman" pitchFamily="18" charset="0"/>
              </a:rPr>
              <a:t> and </a:t>
            </a:r>
            <a:r>
              <a:rPr lang="en-US" altLang="zh-CN" b="1" dirty="0">
                <a:cs typeface="Times New Roman" pitchFamily="18" charset="0"/>
              </a:rPr>
              <a:t>unlock</a:t>
            </a:r>
            <a:r>
              <a:rPr lang="en-US" altLang="zh-CN" dirty="0">
                <a:cs typeface="Times New Roman" pitchFamily="18" charset="0"/>
              </a:rPr>
              <a:t> requests in two phases</a:t>
            </a:r>
            <a:endParaRPr lang="zh-CN" altLang="en-US" dirty="0">
              <a:cs typeface="Times New Roman" pitchFamily="18" charset="0"/>
            </a:endParaRPr>
          </a:p>
          <a:p>
            <a:pPr marL="665163" lvl="1" indent="-184150"/>
            <a:r>
              <a:rPr lang="en-US" altLang="zh-CN" dirty="0">
                <a:cs typeface="Times New Roman" pitchFamily="18" charset="0"/>
              </a:rPr>
              <a:t>growing phase</a:t>
            </a:r>
          </a:p>
          <a:p>
            <a:pPr marL="844550" lvl="2" indent="-184150"/>
            <a:r>
              <a:rPr lang="en-US" altLang="zh-CN" dirty="0" err="1">
                <a:cs typeface="Times New Roman" pitchFamily="18" charset="0"/>
              </a:rPr>
              <a:t>T</a:t>
            </a:r>
            <a:r>
              <a:rPr lang="en-US" altLang="zh-CN" baseline="-25000" dirty="0" err="1">
                <a:cs typeface="Times New Roman" pitchFamily="18" charset="0"/>
              </a:rPr>
              <a:t>i</a:t>
            </a:r>
            <a:r>
              <a:rPr lang="en-US" altLang="zh-CN" dirty="0">
                <a:cs typeface="Times New Roman" pitchFamily="18" charset="0"/>
              </a:rPr>
              <a:t> may obtain locks, but may not release any locks</a:t>
            </a:r>
          </a:p>
          <a:p>
            <a:pPr marL="665163" lvl="1" indent="-184150"/>
            <a:r>
              <a:rPr lang="en-US" altLang="zh-CN" dirty="0">
                <a:cs typeface="Times New Roman" pitchFamily="18" charset="0"/>
              </a:rPr>
              <a:t>shrinking phase</a:t>
            </a:r>
          </a:p>
          <a:p>
            <a:pPr marL="844550" lvl="2" indent="-184150"/>
            <a:r>
              <a:rPr lang="en-US" altLang="zh-CN" dirty="0" err="1">
                <a:cs typeface="Times New Roman" pitchFamily="18" charset="0"/>
              </a:rPr>
              <a:t>T</a:t>
            </a:r>
            <a:r>
              <a:rPr lang="en-US" altLang="zh-CN" baseline="-25000" dirty="0" err="1">
                <a:cs typeface="Times New Roman" pitchFamily="18" charset="0"/>
              </a:rPr>
              <a:t>i</a:t>
            </a:r>
            <a:r>
              <a:rPr lang="en-US" altLang="zh-CN" dirty="0">
                <a:cs typeface="Times New Roman" pitchFamily="18" charset="0"/>
              </a:rPr>
              <a:t> may release locks, but may not obtain any locks</a:t>
            </a:r>
            <a:endParaRPr lang="zh-CN" altLang="en-US" dirty="0">
              <a:cs typeface="Times New Roman" pitchFamily="18" charset="0"/>
            </a:endParaRPr>
          </a:p>
          <a:p>
            <a:pPr marL="665163" lvl="1" indent="-184150"/>
            <a:r>
              <a:rPr lang="en-US" altLang="zh-CN" dirty="0">
                <a:cs typeface="Times New Roman" pitchFamily="18" charset="0"/>
              </a:rPr>
              <a:t>when </a:t>
            </a:r>
            <a:r>
              <a:rPr lang="en-US" altLang="zh-CN" dirty="0" err="1">
                <a:cs typeface="Times New Roman" pitchFamily="18" charset="0"/>
              </a:rPr>
              <a:t>T</a:t>
            </a:r>
            <a:r>
              <a:rPr lang="en-US" altLang="zh-CN" baseline="-25000" dirty="0" err="1">
                <a:cs typeface="Times New Roman" pitchFamily="18" charset="0"/>
              </a:rPr>
              <a:t>i</a:t>
            </a:r>
            <a:r>
              <a:rPr lang="en-US" altLang="zh-CN" dirty="0">
                <a:cs typeface="Times New Roman" pitchFamily="18" charset="0"/>
              </a:rPr>
              <a:t> begins, it enters growing phase </a:t>
            </a:r>
          </a:p>
          <a:p>
            <a:pPr marL="665163" lvl="1" indent="-184150"/>
            <a:r>
              <a:rPr lang="en-US" altLang="zh-CN" dirty="0">
                <a:cs typeface="Times New Roman" pitchFamily="18" charset="0"/>
              </a:rPr>
              <a:t>when </a:t>
            </a:r>
            <a:r>
              <a:rPr lang="en-US" altLang="zh-CN" dirty="0" err="1">
                <a:cs typeface="Times New Roman" pitchFamily="18" charset="0"/>
              </a:rPr>
              <a:t>T</a:t>
            </a:r>
            <a:r>
              <a:rPr lang="en-US" altLang="zh-CN" baseline="-25000" dirty="0" err="1">
                <a:cs typeface="Times New Roman" pitchFamily="18" charset="0"/>
              </a:rPr>
              <a:t>i</a:t>
            </a:r>
            <a:r>
              <a:rPr lang="en-US" altLang="zh-CN" dirty="0">
                <a:cs typeface="Times New Roman" pitchFamily="18" charset="0"/>
              </a:rPr>
              <a:t> releases its </a:t>
            </a:r>
            <a:r>
              <a:rPr lang="en-US" altLang="zh-CN" b="1" u="sng" dirty="0">
                <a:cs typeface="Times New Roman" pitchFamily="18" charset="0"/>
              </a:rPr>
              <a:t>first lock</a:t>
            </a:r>
            <a:r>
              <a:rPr lang="en-US" altLang="zh-CN" b="1" dirty="0">
                <a:cs typeface="Times New Roman" pitchFamily="18" charset="0"/>
              </a:rPr>
              <a:t> by unlock</a:t>
            </a:r>
            <a:r>
              <a:rPr lang="en-US" altLang="zh-CN" dirty="0">
                <a:cs typeface="Times New Roman" pitchFamily="18" charset="0"/>
              </a:rPr>
              <a:t>, it enters shrinking phase, and is not allowed to apply for locks, i.e. not allowed to enter growing phase</a:t>
            </a:r>
            <a:endParaRPr lang="zh-CN" altLang="en-US" dirty="0">
              <a:cs typeface="Times New Roman" pitchFamily="18" charset="0"/>
            </a:endParaRPr>
          </a:p>
          <a:p>
            <a:endParaRPr lang="en-US" altLang="zh-CN" dirty="0">
              <a:ea typeface="ＭＳ Ｐゴシック" pitchFamily="34" charset="-128"/>
              <a:cs typeface="Times New Roman" pitchFamily="18" charset="0"/>
            </a:endParaRPr>
          </a:p>
          <a:p>
            <a:endParaRPr lang="en-US" altLang="zh-CN" dirty="0">
              <a:cs typeface="Times New Roman" pitchFamily="18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447784-E0D5-498F-8638-56643FC4E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E1A3-9A48-4DAD-AF63-609851DF9DF3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CDC622-8EB7-4AE0-A243-A75AC0FC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2078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AFDB0-6796-42CA-B7AA-DAA6111D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A1CC85-74AC-4504-966A-D284618D6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56B382-40E8-4997-AA2F-870667E82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EB7E8-3199-4216-90CA-C66C326E5789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36B10-3213-41B9-8539-1D26F1B0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661DD99-25C9-4B7D-9E2F-7056BA6D5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735" y="1366353"/>
            <a:ext cx="2349500" cy="343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7EE6E5F6-D554-4E81-A344-20037C3C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535" y="1366353"/>
            <a:ext cx="2674938" cy="263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连接符 6">
            <a:extLst>
              <a:ext uri="{FF2B5EF4-FFF2-40B4-BE49-F238E27FC236}">
                <a16:creationId xmlns:a16="http://schemas.microsoft.com/office/drawing/2014/main" id="{8A083F50-1245-4929-8EBF-1480185187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16311" y="781965"/>
            <a:ext cx="1" cy="5796150"/>
          </a:xfrm>
          <a:prstGeom prst="line">
            <a:avLst/>
          </a:prstGeom>
          <a:noFill/>
          <a:ln w="38100" algn="ctr">
            <a:solidFill>
              <a:srgbClr val="FF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 Box 11">
            <a:extLst>
              <a:ext uri="{FF2B5EF4-FFF2-40B4-BE49-F238E27FC236}">
                <a16:creationId xmlns:a16="http://schemas.microsoft.com/office/drawing/2014/main" id="{E1C14B56-898C-43B6-AF8E-BF5264F13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2864" y="1348891"/>
            <a:ext cx="2625725" cy="3452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altLang="zh-CN" i="1" dirty="0">
                <a:latin typeface="+mn-lt"/>
              </a:rPr>
              <a:t>T</a:t>
            </a:r>
            <a:r>
              <a:rPr lang="en-US" altLang="zh-CN" i="1" baseline="-25000" dirty="0">
                <a:latin typeface="+mn-lt"/>
              </a:rPr>
              <a:t>2</a:t>
            </a:r>
            <a:r>
              <a:rPr lang="en-US" altLang="zh-CN" dirty="0">
                <a:latin typeface="+mn-lt"/>
              </a:rPr>
              <a:t>:</a:t>
            </a:r>
            <a:r>
              <a:rPr lang="en-US" altLang="zh-CN" b="1" dirty="0">
                <a:latin typeface="+mn-lt"/>
              </a:rPr>
              <a:t> lock-S</a:t>
            </a:r>
            <a:r>
              <a:rPr lang="en-US" altLang="zh-CN" i="1" dirty="0">
                <a:latin typeface="+mn-lt"/>
              </a:rPr>
              <a:t>(A)</a:t>
            </a:r>
            <a:r>
              <a:rPr lang="en-US" altLang="zh-CN" dirty="0">
                <a:latin typeface="+mn-lt"/>
              </a:rPr>
              <a:t>;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altLang="zh-CN" b="1" dirty="0">
                <a:latin typeface="+mn-lt"/>
              </a:rPr>
              <a:t>     read </a:t>
            </a:r>
            <a:r>
              <a:rPr lang="en-US" altLang="zh-CN" i="1" dirty="0">
                <a:latin typeface="+mn-lt"/>
              </a:rPr>
              <a:t>(A)</a:t>
            </a:r>
            <a:r>
              <a:rPr lang="en-US" altLang="zh-CN" dirty="0">
                <a:latin typeface="+mn-lt"/>
              </a:rPr>
              <a:t>;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altLang="zh-CN" b="1" dirty="0">
                <a:solidFill>
                  <a:schemeClr val="hlink"/>
                </a:solidFill>
                <a:latin typeface="+mn-lt"/>
              </a:rPr>
              <a:t>     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unlock</a:t>
            </a:r>
            <a:r>
              <a:rPr lang="en-US" altLang="zh-CN" i="1" dirty="0">
                <a:latin typeface="+mn-lt"/>
              </a:rPr>
              <a:t>(A)</a:t>
            </a:r>
            <a:r>
              <a:rPr lang="en-US" altLang="zh-CN" dirty="0">
                <a:latin typeface="+mn-lt"/>
              </a:rPr>
              <a:t>;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altLang="zh-CN" b="1" dirty="0">
                <a:solidFill>
                  <a:schemeClr val="hlink"/>
                </a:solidFill>
                <a:latin typeface="+mn-lt"/>
              </a:rPr>
              <a:t>     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lock-S</a:t>
            </a:r>
            <a:r>
              <a:rPr lang="en-US" altLang="zh-CN" i="1" dirty="0">
                <a:latin typeface="+mn-lt"/>
              </a:rPr>
              <a:t>(B)</a:t>
            </a:r>
            <a:r>
              <a:rPr lang="en-US" altLang="zh-CN" dirty="0">
                <a:latin typeface="+mn-lt"/>
              </a:rPr>
              <a:t>;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altLang="zh-CN" b="1" dirty="0">
                <a:latin typeface="+mn-lt"/>
              </a:rPr>
              <a:t>     read </a:t>
            </a:r>
            <a:r>
              <a:rPr lang="en-US" altLang="zh-CN" i="1" dirty="0">
                <a:latin typeface="+mn-lt"/>
              </a:rPr>
              <a:t>(B)</a:t>
            </a:r>
            <a:r>
              <a:rPr lang="en-US" altLang="zh-CN" dirty="0">
                <a:latin typeface="+mn-lt"/>
              </a:rPr>
              <a:t>;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altLang="zh-CN" b="1" dirty="0">
                <a:latin typeface="+mn-lt"/>
              </a:rPr>
              <a:t>     unlock</a:t>
            </a:r>
            <a:r>
              <a:rPr lang="en-US" altLang="zh-CN" i="1" dirty="0">
                <a:latin typeface="+mn-lt"/>
              </a:rPr>
              <a:t>(B)</a:t>
            </a:r>
            <a:r>
              <a:rPr lang="en-US" altLang="zh-CN" dirty="0">
                <a:latin typeface="+mn-lt"/>
              </a:rPr>
              <a:t>;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altLang="zh-CN" b="1" dirty="0">
                <a:latin typeface="+mn-lt"/>
              </a:rPr>
              <a:t>    display</a:t>
            </a:r>
            <a:r>
              <a:rPr lang="en-US" altLang="zh-CN" i="1" dirty="0">
                <a:latin typeface="+mn-lt"/>
              </a:rPr>
              <a:t>(A+B)          </a:t>
            </a:r>
            <a:endParaRPr lang="zh-CN" altLang="en-US" dirty="0">
              <a:latin typeface="+mn-lt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AF1606BA-DBD0-43B2-BEB6-817F5BBC1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8258" y="5155109"/>
            <a:ext cx="33956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transaction following 2PL</a:t>
            </a:r>
            <a:endParaRPr lang="zh-CN" altLang="en-US" dirty="0">
              <a:latin typeface="+mn-lt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171EAC9-7478-41FA-9277-7D6974D89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7526" y="5172720"/>
            <a:ext cx="33343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transaction not following </a:t>
            </a:r>
            <a:endParaRPr lang="zh-CN" altLang="en-US" dirty="0">
              <a:latin typeface="+mn-lt"/>
            </a:endParaRPr>
          </a:p>
        </p:txBody>
      </p:sp>
      <p:sp>
        <p:nvSpPr>
          <p:cNvPr id="12" name="任意多边形 1">
            <a:extLst>
              <a:ext uri="{FF2B5EF4-FFF2-40B4-BE49-F238E27FC236}">
                <a16:creationId xmlns:a16="http://schemas.microsoft.com/office/drawing/2014/main" id="{2CA6FDC2-5953-4ED1-A08D-96B8900FFDE5}"/>
              </a:ext>
            </a:extLst>
          </p:cNvPr>
          <p:cNvSpPr>
            <a:spLocks/>
          </p:cNvSpPr>
          <p:nvPr/>
        </p:nvSpPr>
        <p:spPr bwMode="auto">
          <a:xfrm>
            <a:off x="1624298" y="3955565"/>
            <a:ext cx="1973262" cy="863600"/>
          </a:xfrm>
          <a:custGeom>
            <a:avLst/>
            <a:gdLst>
              <a:gd name="T0" fmla="*/ 96273 w 1973179"/>
              <a:gd name="T1" fmla="*/ 37206 h 1126156"/>
              <a:gd name="T2" fmla="*/ 144409 w 1973179"/>
              <a:gd name="T3" fmla="*/ 31331 h 1126156"/>
              <a:gd name="T4" fmla="*/ 173290 w 1973179"/>
              <a:gd name="T5" fmla="*/ 27416 h 1126156"/>
              <a:gd name="T6" fmla="*/ 231056 w 1973179"/>
              <a:gd name="T7" fmla="*/ 23499 h 1126156"/>
              <a:gd name="T8" fmla="*/ 259937 w 1973179"/>
              <a:gd name="T9" fmla="*/ 21541 h 1126156"/>
              <a:gd name="T10" fmla="*/ 288818 w 1973179"/>
              <a:gd name="T11" fmla="*/ 19582 h 1126156"/>
              <a:gd name="T12" fmla="*/ 616147 w 1973179"/>
              <a:gd name="T13" fmla="*/ 13708 h 1126156"/>
              <a:gd name="T14" fmla="*/ 693164 w 1973179"/>
              <a:gd name="T15" fmla="*/ 9790 h 1126156"/>
              <a:gd name="T16" fmla="*/ 760556 w 1973179"/>
              <a:gd name="T17" fmla="*/ 5875 h 1126156"/>
              <a:gd name="T18" fmla="*/ 827948 w 1973179"/>
              <a:gd name="T19" fmla="*/ 3916 h 1126156"/>
              <a:gd name="T20" fmla="*/ 904965 w 1973179"/>
              <a:gd name="T21" fmla="*/ 0 h 1126156"/>
              <a:gd name="T22" fmla="*/ 1434464 w 1973179"/>
              <a:gd name="T23" fmla="*/ 1959 h 1126156"/>
              <a:gd name="T24" fmla="*/ 1559623 w 1973179"/>
              <a:gd name="T25" fmla="*/ 5875 h 1126156"/>
              <a:gd name="T26" fmla="*/ 1646265 w 1973179"/>
              <a:gd name="T27" fmla="*/ 9790 h 1126156"/>
              <a:gd name="T28" fmla="*/ 1684776 w 1973179"/>
              <a:gd name="T29" fmla="*/ 11750 h 1126156"/>
              <a:gd name="T30" fmla="*/ 1742538 w 1973179"/>
              <a:gd name="T31" fmla="*/ 13708 h 1126156"/>
              <a:gd name="T32" fmla="*/ 1829185 w 1973179"/>
              <a:gd name="T33" fmla="*/ 27416 h 1126156"/>
              <a:gd name="T34" fmla="*/ 1838810 w 1973179"/>
              <a:gd name="T35" fmla="*/ 39164 h 1126156"/>
              <a:gd name="T36" fmla="*/ 1858066 w 1973179"/>
              <a:gd name="T37" fmla="*/ 45040 h 1126156"/>
              <a:gd name="T38" fmla="*/ 1896577 w 1973179"/>
              <a:gd name="T39" fmla="*/ 66580 h 1126156"/>
              <a:gd name="T40" fmla="*/ 1906202 w 1973179"/>
              <a:gd name="T41" fmla="*/ 76371 h 1126156"/>
              <a:gd name="T42" fmla="*/ 1915832 w 1973179"/>
              <a:gd name="T43" fmla="*/ 88121 h 1126156"/>
              <a:gd name="T44" fmla="*/ 1935083 w 1973179"/>
              <a:gd name="T45" fmla="*/ 99869 h 1126156"/>
              <a:gd name="T46" fmla="*/ 1944713 w 1973179"/>
              <a:gd name="T47" fmla="*/ 109661 h 1126156"/>
              <a:gd name="T48" fmla="*/ 1963969 w 1973179"/>
              <a:gd name="T49" fmla="*/ 125327 h 1126156"/>
              <a:gd name="T50" fmla="*/ 1973594 w 1973179"/>
              <a:gd name="T51" fmla="*/ 133160 h 1126156"/>
              <a:gd name="T52" fmla="*/ 1963969 w 1973179"/>
              <a:gd name="T53" fmla="*/ 162534 h 1126156"/>
              <a:gd name="T54" fmla="*/ 1954338 w 1973179"/>
              <a:gd name="T55" fmla="*/ 168409 h 1126156"/>
              <a:gd name="T56" fmla="*/ 1896577 w 1973179"/>
              <a:gd name="T57" fmla="*/ 184075 h 1126156"/>
              <a:gd name="T58" fmla="*/ 1877321 w 1973179"/>
              <a:gd name="T59" fmla="*/ 189949 h 1126156"/>
              <a:gd name="T60" fmla="*/ 1781049 w 1973179"/>
              <a:gd name="T61" fmla="*/ 201698 h 1126156"/>
              <a:gd name="T62" fmla="*/ 1713657 w 1973179"/>
              <a:gd name="T63" fmla="*/ 207573 h 1126156"/>
              <a:gd name="T64" fmla="*/ 1665521 w 1973179"/>
              <a:gd name="T65" fmla="*/ 213448 h 1126156"/>
              <a:gd name="T66" fmla="*/ 1559623 w 1973179"/>
              <a:gd name="T67" fmla="*/ 219322 h 1126156"/>
              <a:gd name="T68" fmla="*/ 1511486 w 1973179"/>
              <a:gd name="T69" fmla="*/ 223239 h 1126156"/>
              <a:gd name="T70" fmla="*/ 1270800 w 1973179"/>
              <a:gd name="T71" fmla="*/ 227155 h 1126156"/>
              <a:gd name="T72" fmla="*/ 1078254 w 1973179"/>
              <a:gd name="T73" fmla="*/ 229114 h 1126156"/>
              <a:gd name="T74" fmla="*/ 606522 w 1973179"/>
              <a:gd name="T75" fmla="*/ 225197 h 1126156"/>
              <a:gd name="T76" fmla="*/ 539130 w 1973179"/>
              <a:gd name="T77" fmla="*/ 215406 h 1126156"/>
              <a:gd name="T78" fmla="*/ 500619 w 1973179"/>
              <a:gd name="T79" fmla="*/ 211489 h 1126156"/>
              <a:gd name="T80" fmla="*/ 452482 w 1973179"/>
              <a:gd name="T81" fmla="*/ 205615 h 1126156"/>
              <a:gd name="T82" fmla="*/ 433227 w 1973179"/>
              <a:gd name="T83" fmla="*/ 199741 h 1126156"/>
              <a:gd name="T84" fmla="*/ 356210 w 1973179"/>
              <a:gd name="T85" fmla="*/ 187991 h 1126156"/>
              <a:gd name="T86" fmla="*/ 279193 w 1973179"/>
              <a:gd name="T87" fmla="*/ 168409 h 1126156"/>
              <a:gd name="T88" fmla="*/ 259937 w 1973179"/>
              <a:gd name="T89" fmla="*/ 162534 h 1126156"/>
              <a:gd name="T90" fmla="*/ 231056 w 1973179"/>
              <a:gd name="T91" fmla="*/ 158617 h 1126156"/>
              <a:gd name="T92" fmla="*/ 192545 w 1973179"/>
              <a:gd name="T93" fmla="*/ 150784 h 1126156"/>
              <a:gd name="T94" fmla="*/ 86647 w 1973179"/>
              <a:gd name="T95" fmla="*/ 117494 h 1126156"/>
              <a:gd name="T96" fmla="*/ 28881 w 1973179"/>
              <a:gd name="T97" fmla="*/ 105745 h 1126156"/>
              <a:gd name="T98" fmla="*/ 19256 w 1973179"/>
              <a:gd name="T99" fmla="*/ 97911 h 1126156"/>
              <a:gd name="T100" fmla="*/ 0 w 1973179"/>
              <a:gd name="T101" fmla="*/ 70496 h 1126156"/>
              <a:gd name="T102" fmla="*/ 19256 w 1973179"/>
              <a:gd name="T103" fmla="*/ 50914 h 1126156"/>
              <a:gd name="T104" fmla="*/ 38511 w 1973179"/>
              <a:gd name="T105" fmla="*/ 45040 h 1126156"/>
              <a:gd name="T106" fmla="*/ 77017 w 1973179"/>
              <a:gd name="T107" fmla="*/ 41123 h 1126156"/>
              <a:gd name="T108" fmla="*/ 96273 w 1973179"/>
              <a:gd name="T109" fmla="*/ 37206 h 112615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1973179" h="1126156">
                <a:moveTo>
                  <a:pt x="96253" y="182880"/>
                </a:moveTo>
                <a:cubicBezTo>
                  <a:pt x="107482" y="174859"/>
                  <a:pt x="128515" y="163919"/>
                  <a:pt x="144379" y="154004"/>
                </a:cubicBezTo>
                <a:cubicBezTo>
                  <a:pt x="154189" y="147873"/>
                  <a:pt x="162684" y="139451"/>
                  <a:pt x="173255" y="134753"/>
                </a:cubicBezTo>
                <a:cubicBezTo>
                  <a:pt x="191798" y="126512"/>
                  <a:pt x="211756" y="121920"/>
                  <a:pt x="231006" y="115503"/>
                </a:cubicBezTo>
                <a:lnTo>
                  <a:pt x="259882" y="105878"/>
                </a:lnTo>
                <a:cubicBezTo>
                  <a:pt x="269507" y="102669"/>
                  <a:pt x="278750" y="97920"/>
                  <a:pt x="288758" y="96252"/>
                </a:cubicBezTo>
                <a:cubicBezTo>
                  <a:pt x="473958" y="65386"/>
                  <a:pt x="365269" y="78774"/>
                  <a:pt x="616017" y="67377"/>
                </a:cubicBezTo>
                <a:cubicBezTo>
                  <a:pt x="641684" y="60960"/>
                  <a:pt x="667919" y="56492"/>
                  <a:pt x="693019" y="48126"/>
                </a:cubicBezTo>
                <a:cubicBezTo>
                  <a:pt x="717760" y="39879"/>
                  <a:pt x="733806" y="33711"/>
                  <a:pt x="760396" y="28876"/>
                </a:cubicBezTo>
                <a:cubicBezTo>
                  <a:pt x="782717" y="24818"/>
                  <a:pt x="805527" y="23699"/>
                  <a:pt x="827773" y="19250"/>
                </a:cubicBezTo>
                <a:cubicBezTo>
                  <a:pt x="853716" y="14061"/>
                  <a:pt x="904775" y="0"/>
                  <a:pt x="904775" y="0"/>
                </a:cubicBezTo>
                <a:lnTo>
                  <a:pt x="1434164" y="9625"/>
                </a:lnTo>
                <a:cubicBezTo>
                  <a:pt x="1508134" y="11936"/>
                  <a:pt x="1504356" y="16198"/>
                  <a:pt x="1559293" y="28876"/>
                </a:cubicBezTo>
                <a:lnTo>
                  <a:pt x="1645920" y="48126"/>
                </a:lnTo>
                <a:cubicBezTo>
                  <a:pt x="1658810" y="51101"/>
                  <a:pt x="1671449" y="55157"/>
                  <a:pt x="1684421" y="57751"/>
                </a:cubicBezTo>
                <a:cubicBezTo>
                  <a:pt x="1703558" y="61579"/>
                  <a:pt x="1722922" y="64168"/>
                  <a:pt x="1742173" y="67377"/>
                </a:cubicBezTo>
                <a:cubicBezTo>
                  <a:pt x="1811250" y="113429"/>
                  <a:pt x="1783564" y="89519"/>
                  <a:pt x="1828800" y="134753"/>
                </a:cubicBezTo>
                <a:cubicBezTo>
                  <a:pt x="1832008" y="154004"/>
                  <a:pt x="1832253" y="173990"/>
                  <a:pt x="1838425" y="192505"/>
                </a:cubicBezTo>
                <a:cubicBezTo>
                  <a:pt x="1842083" y="203480"/>
                  <a:pt x="1853723" y="210509"/>
                  <a:pt x="1857676" y="221381"/>
                </a:cubicBezTo>
                <a:cubicBezTo>
                  <a:pt x="1901788" y="342691"/>
                  <a:pt x="1852606" y="261903"/>
                  <a:pt x="1896177" y="327259"/>
                </a:cubicBezTo>
                <a:cubicBezTo>
                  <a:pt x="1899385" y="343301"/>
                  <a:pt x="1902876" y="359289"/>
                  <a:pt x="1905802" y="375385"/>
                </a:cubicBezTo>
                <a:cubicBezTo>
                  <a:pt x="1909293" y="394586"/>
                  <a:pt x="1910694" y="414204"/>
                  <a:pt x="1915427" y="433137"/>
                </a:cubicBezTo>
                <a:cubicBezTo>
                  <a:pt x="1920349" y="452823"/>
                  <a:pt x="1930699" y="470990"/>
                  <a:pt x="1934678" y="490888"/>
                </a:cubicBezTo>
                <a:cubicBezTo>
                  <a:pt x="1937886" y="506930"/>
                  <a:pt x="1940624" y="523074"/>
                  <a:pt x="1944303" y="539015"/>
                </a:cubicBezTo>
                <a:cubicBezTo>
                  <a:pt x="1950252" y="564795"/>
                  <a:pt x="1957137" y="590350"/>
                  <a:pt x="1963554" y="616017"/>
                </a:cubicBezTo>
                <a:lnTo>
                  <a:pt x="1973179" y="654518"/>
                </a:lnTo>
                <a:cubicBezTo>
                  <a:pt x="1969971" y="702644"/>
                  <a:pt x="1968881" y="750959"/>
                  <a:pt x="1963554" y="798897"/>
                </a:cubicBezTo>
                <a:cubicBezTo>
                  <a:pt x="1962434" y="808981"/>
                  <a:pt x="1959375" y="819212"/>
                  <a:pt x="1953928" y="827772"/>
                </a:cubicBezTo>
                <a:cubicBezTo>
                  <a:pt x="1936703" y="854840"/>
                  <a:pt x="1913975" y="878080"/>
                  <a:pt x="1896177" y="904775"/>
                </a:cubicBezTo>
                <a:cubicBezTo>
                  <a:pt x="1889760" y="914400"/>
                  <a:pt x="1885632" y="926032"/>
                  <a:pt x="1876926" y="933650"/>
                </a:cubicBezTo>
                <a:cubicBezTo>
                  <a:pt x="1852087" y="955384"/>
                  <a:pt x="1812053" y="977139"/>
                  <a:pt x="1780674" y="991402"/>
                </a:cubicBezTo>
                <a:cubicBezTo>
                  <a:pt x="1758430" y="1001513"/>
                  <a:pt x="1735152" y="1009351"/>
                  <a:pt x="1713297" y="1020278"/>
                </a:cubicBezTo>
                <a:cubicBezTo>
                  <a:pt x="1696564" y="1028644"/>
                  <a:pt x="1682440" y="1041958"/>
                  <a:pt x="1665171" y="1049153"/>
                </a:cubicBezTo>
                <a:cubicBezTo>
                  <a:pt x="1602932" y="1075086"/>
                  <a:pt x="1610341" y="1061013"/>
                  <a:pt x="1559293" y="1078029"/>
                </a:cubicBezTo>
                <a:cubicBezTo>
                  <a:pt x="1542902" y="1083493"/>
                  <a:pt x="1528002" y="1093395"/>
                  <a:pt x="1511166" y="1097280"/>
                </a:cubicBezTo>
                <a:cubicBezTo>
                  <a:pt x="1460909" y="1108878"/>
                  <a:pt x="1288980" y="1115533"/>
                  <a:pt x="1270535" y="1116530"/>
                </a:cubicBezTo>
                <a:lnTo>
                  <a:pt x="1078029" y="1126156"/>
                </a:lnTo>
                <a:lnTo>
                  <a:pt x="606392" y="1106905"/>
                </a:lnTo>
                <a:cubicBezTo>
                  <a:pt x="569429" y="1104773"/>
                  <a:pt x="568356" y="1080785"/>
                  <a:pt x="539015" y="1058779"/>
                </a:cubicBezTo>
                <a:cubicBezTo>
                  <a:pt x="527536" y="1050170"/>
                  <a:pt x="513057" y="1046496"/>
                  <a:pt x="500514" y="1039528"/>
                </a:cubicBezTo>
                <a:cubicBezTo>
                  <a:pt x="484160" y="1030442"/>
                  <a:pt x="468429" y="1020277"/>
                  <a:pt x="452387" y="1010652"/>
                </a:cubicBezTo>
                <a:cubicBezTo>
                  <a:pt x="445970" y="1001027"/>
                  <a:pt x="442024" y="989183"/>
                  <a:pt x="433137" y="981777"/>
                </a:cubicBezTo>
                <a:cubicBezTo>
                  <a:pt x="342900" y="906579"/>
                  <a:pt x="449689" y="1033172"/>
                  <a:pt x="356135" y="924025"/>
                </a:cubicBezTo>
                <a:cubicBezTo>
                  <a:pt x="329395" y="892829"/>
                  <a:pt x="301925" y="861959"/>
                  <a:pt x="279133" y="827772"/>
                </a:cubicBezTo>
                <a:cubicBezTo>
                  <a:pt x="272716" y="818147"/>
                  <a:pt x="268062" y="807077"/>
                  <a:pt x="259882" y="798897"/>
                </a:cubicBezTo>
                <a:cubicBezTo>
                  <a:pt x="251702" y="790717"/>
                  <a:pt x="239789" y="787175"/>
                  <a:pt x="231006" y="779646"/>
                </a:cubicBezTo>
                <a:cubicBezTo>
                  <a:pt x="217226" y="767834"/>
                  <a:pt x="205339" y="753979"/>
                  <a:pt x="192505" y="741145"/>
                </a:cubicBezTo>
                <a:cubicBezTo>
                  <a:pt x="136282" y="628700"/>
                  <a:pt x="173358" y="690267"/>
                  <a:pt x="86627" y="577516"/>
                </a:cubicBezTo>
                <a:cubicBezTo>
                  <a:pt x="48924" y="528502"/>
                  <a:pt x="72460" y="548821"/>
                  <a:pt x="28876" y="519764"/>
                </a:cubicBezTo>
                <a:cubicBezTo>
                  <a:pt x="25668" y="506930"/>
                  <a:pt x="21426" y="494312"/>
                  <a:pt x="19251" y="481263"/>
                </a:cubicBezTo>
                <a:cubicBezTo>
                  <a:pt x="11792" y="436506"/>
                  <a:pt x="0" y="346509"/>
                  <a:pt x="0" y="346509"/>
                </a:cubicBezTo>
                <a:cubicBezTo>
                  <a:pt x="3548" y="321669"/>
                  <a:pt x="5809" y="277140"/>
                  <a:pt x="19251" y="250257"/>
                </a:cubicBezTo>
                <a:cubicBezTo>
                  <a:pt x="24424" y="239910"/>
                  <a:pt x="29614" y="228787"/>
                  <a:pt x="38501" y="221381"/>
                </a:cubicBezTo>
                <a:cubicBezTo>
                  <a:pt x="49524" y="212195"/>
                  <a:pt x="64544" y="209249"/>
                  <a:pt x="77002" y="202130"/>
                </a:cubicBezTo>
                <a:cubicBezTo>
                  <a:pt x="114944" y="180449"/>
                  <a:pt x="85024" y="190901"/>
                  <a:pt x="96253" y="182880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任意多边形 8">
            <a:extLst>
              <a:ext uri="{FF2B5EF4-FFF2-40B4-BE49-F238E27FC236}">
                <a16:creationId xmlns:a16="http://schemas.microsoft.com/office/drawing/2014/main" id="{1E7FB724-8611-41B0-9F93-3FFE2C1588D2}"/>
              </a:ext>
            </a:extLst>
          </p:cNvPr>
          <p:cNvSpPr>
            <a:spLocks/>
          </p:cNvSpPr>
          <p:nvPr/>
        </p:nvSpPr>
        <p:spPr bwMode="auto">
          <a:xfrm>
            <a:off x="4154773" y="3191978"/>
            <a:ext cx="1973262" cy="763587"/>
          </a:xfrm>
          <a:custGeom>
            <a:avLst/>
            <a:gdLst>
              <a:gd name="T0" fmla="*/ 96273 w 1973179"/>
              <a:gd name="T1" fmla="*/ 17745 h 1126156"/>
              <a:gd name="T2" fmla="*/ 144409 w 1973179"/>
              <a:gd name="T3" fmla="*/ 14943 h 1126156"/>
              <a:gd name="T4" fmla="*/ 173290 w 1973179"/>
              <a:gd name="T5" fmla="*/ 13075 h 1126156"/>
              <a:gd name="T6" fmla="*/ 231056 w 1973179"/>
              <a:gd name="T7" fmla="*/ 11207 h 1126156"/>
              <a:gd name="T8" fmla="*/ 259937 w 1973179"/>
              <a:gd name="T9" fmla="*/ 10274 h 1126156"/>
              <a:gd name="T10" fmla="*/ 288818 w 1973179"/>
              <a:gd name="T11" fmla="*/ 9339 h 1126156"/>
              <a:gd name="T12" fmla="*/ 616147 w 1973179"/>
              <a:gd name="T13" fmla="*/ 6538 h 1126156"/>
              <a:gd name="T14" fmla="*/ 693164 w 1973179"/>
              <a:gd name="T15" fmla="*/ 4670 h 1126156"/>
              <a:gd name="T16" fmla="*/ 760556 w 1973179"/>
              <a:gd name="T17" fmla="*/ 2802 h 1126156"/>
              <a:gd name="T18" fmla="*/ 827948 w 1973179"/>
              <a:gd name="T19" fmla="*/ 1868 h 1126156"/>
              <a:gd name="T20" fmla="*/ 904965 w 1973179"/>
              <a:gd name="T21" fmla="*/ 0 h 1126156"/>
              <a:gd name="T22" fmla="*/ 1434464 w 1973179"/>
              <a:gd name="T23" fmla="*/ 934 h 1126156"/>
              <a:gd name="T24" fmla="*/ 1559623 w 1973179"/>
              <a:gd name="T25" fmla="*/ 2802 h 1126156"/>
              <a:gd name="T26" fmla="*/ 1646265 w 1973179"/>
              <a:gd name="T27" fmla="*/ 4670 h 1126156"/>
              <a:gd name="T28" fmla="*/ 1684776 w 1973179"/>
              <a:gd name="T29" fmla="*/ 5604 h 1126156"/>
              <a:gd name="T30" fmla="*/ 1742538 w 1973179"/>
              <a:gd name="T31" fmla="*/ 6538 h 1126156"/>
              <a:gd name="T32" fmla="*/ 1829185 w 1973179"/>
              <a:gd name="T33" fmla="*/ 13075 h 1126156"/>
              <a:gd name="T34" fmla="*/ 1838810 w 1973179"/>
              <a:gd name="T35" fmla="*/ 18679 h 1126156"/>
              <a:gd name="T36" fmla="*/ 1858066 w 1973179"/>
              <a:gd name="T37" fmla="*/ 21481 h 1126156"/>
              <a:gd name="T38" fmla="*/ 1896577 w 1973179"/>
              <a:gd name="T39" fmla="*/ 31755 h 1126156"/>
              <a:gd name="T40" fmla="*/ 1906202 w 1973179"/>
              <a:gd name="T41" fmla="*/ 36425 h 1126156"/>
              <a:gd name="T42" fmla="*/ 1915832 w 1973179"/>
              <a:gd name="T43" fmla="*/ 42028 h 1126156"/>
              <a:gd name="T44" fmla="*/ 1935083 w 1973179"/>
              <a:gd name="T45" fmla="*/ 47632 h 1126156"/>
              <a:gd name="T46" fmla="*/ 1944713 w 1973179"/>
              <a:gd name="T47" fmla="*/ 52302 h 1126156"/>
              <a:gd name="T48" fmla="*/ 1963969 w 1973179"/>
              <a:gd name="T49" fmla="*/ 59774 h 1126156"/>
              <a:gd name="T50" fmla="*/ 1973594 w 1973179"/>
              <a:gd name="T51" fmla="*/ 63509 h 1126156"/>
              <a:gd name="T52" fmla="*/ 1963969 w 1973179"/>
              <a:gd name="T53" fmla="*/ 77519 h 1126156"/>
              <a:gd name="T54" fmla="*/ 1954338 w 1973179"/>
              <a:gd name="T55" fmla="*/ 80321 h 1126156"/>
              <a:gd name="T56" fmla="*/ 1896577 w 1973179"/>
              <a:gd name="T57" fmla="*/ 87793 h 1126156"/>
              <a:gd name="T58" fmla="*/ 1877321 w 1973179"/>
              <a:gd name="T59" fmla="*/ 90595 h 1126156"/>
              <a:gd name="T60" fmla="*/ 1781049 w 1973179"/>
              <a:gd name="T61" fmla="*/ 96198 h 1126156"/>
              <a:gd name="T62" fmla="*/ 1713657 w 1973179"/>
              <a:gd name="T63" fmla="*/ 99000 h 1126156"/>
              <a:gd name="T64" fmla="*/ 1665521 w 1973179"/>
              <a:gd name="T65" fmla="*/ 101803 h 1126156"/>
              <a:gd name="T66" fmla="*/ 1559623 w 1973179"/>
              <a:gd name="T67" fmla="*/ 104604 h 1126156"/>
              <a:gd name="T68" fmla="*/ 1511486 w 1973179"/>
              <a:gd name="T69" fmla="*/ 106472 h 1126156"/>
              <a:gd name="T70" fmla="*/ 1270800 w 1973179"/>
              <a:gd name="T71" fmla="*/ 108340 h 1126156"/>
              <a:gd name="T72" fmla="*/ 1078254 w 1973179"/>
              <a:gd name="T73" fmla="*/ 109274 h 1126156"/>
              <a:gd name="T74" fmla="*/ 606522 w 1973179"/>
              <a:gd name="T75" fmla="*/ 107406 h 1126156"/>
              <a:gd name="T76" fmla="*/ 539130 w 1973179"/>
              <a:gd name="T77" fmla="*/ 102736 h 1126156"/>
              <a:gd name="T78" fmla="*/ 500619 w 1973179"/>
              <a:gd name="T79" fmla="*/ 100868 h 1126156"/>
              <a:gd name="T80" fmla="*/ 452482 w 1973179"/>
              <a:gd name="T81" fmla="*/ 98066 h 1126156"/>
              <a:gd name="T82" fmla="*/ 433227 w 1973179"/>
              <a:gd name="T83" fmla="*/ 95265 h 1126156"/>
              <a:gd name="T84" fmla="*/ 356210 w 1973179"/>
              <a:gd name="T85" fmla="*/ 89660 h 1126156"/>
              <a:gd name="T86" fmla="*/ 279193 w 1973179"/>
              <a:gd name="T87" fmla="*/ 80321 h 1126156"/>
              <a:gd name="T88" fmla="*/ 259937 w 1973179"/>
              <a:gd name="T89" fmla="*/ 77519 h 1126156"/>
              <a:gd name="T90" fmla="*/ 231056 w 1973179"/>
              <a:gd name="T91" fmla="*/ 75651 h 1126156"/>
              <a:gd name="T92" fmla="*/ 192545 w 1973179"/>
              <a:gd name="T93" fmla="*/ 71915 h 1126156"/>
              <a:gd name="T94" fmla="*/ 86647 w 1973179"/>
              <a:gd name="T95" fmla="*/ 56038 h 1126156"/>
              <a:gd name="T96" fmla="*/ 28881 w 1973179"/>
              <a:gd name="T97" fmla="*/ 50435 h 1126156"/>
              <a:gd name="T98" fmla="*/ 19256 w 1973179"/>
              <a:gd name="T99" fmla="*/ 46698 h 1126156"/>
              <a:gd name="T100" fmla="*/ 0 w 1973179"/>
              <a:gd name="T101" fmla="*/ 33623 h 1126156"/>
              <a:gd name="T102" fmla="*/ 19256 w 1973179"/>
              <a:gd name="T103" fmla="*/ 24284 h 1126156"/>
              <a:gd name="T104" fmla="*/ 38511 w 1973179"/>
              <a:gd name="T105" fmla="*/ 21481 h 1126156"/>
              <a:gd name="T106" fmla="*/ 77017 w 1973179"/>
              <a:gd name="T107" fmla="*/ 19613 h 1126156"/>
              <a:gd name="T108" fmla="*/ 96273 w 1973179"/>
              <a:gd name="T109" fmla="*/ 17745 h 112615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1973179" h="1126156">
                <a:moveTo>
                  <a:pt x="96253" y="182880"/>
                </a:moveTo>
                <a:cubicBezTo>
                  <a:pt x="107482" y="174859"/>
                  <a:pt x="128515" y="163919"/>
                  <a:pt x="144379" y="154004"/>
                </a:cubicBezTo>
                <a:cubicBezTo>
                  <a:pt x="154189" y="147873"/>
                  <a:pt x="162684" y="139451"/>
                  <a:pt x="173255" y="134753"/>
                </a:cubicBezTo>
                <a:cubicBezTo>
                  <a:pt x="191798" y="126512"/>
                  <a:pt x="211756" y="121920"/>
                  <a:pt x="231006" y="115503"/>
                </a:cubicBezTo>
                <a:lnTo>
                  <a:pt x="259882" y="105878"/>
                </a:lnTo>
                <a:cubicBezTo>
                  <a:pt x="269507" y="102669"/>
                  <a:pt x="278750" y="97920"/>
                  <a:pt x="288758" y="96252"/>
                </a:cubicBezTo>
                <a:cubicBezTo>
                  <a:pt x="473958" y="65386"/>
                  <a:pt x="365269" y="78774"/>
                  <a:pt x="616017" y="67377"/>
                </a:cubicBezTo>
                <a:cubicBezTo>
                  <a:pt x="641684" y="60960"/>
                  <a:pt x="667919" y="56492"/>
                  <a:pt x="693019" y="48126"/>
                </a:cubicBezTo>
                <a:cubicBezTo>
                  <a:pt x="717760" y="39879"/>
                  <a:pt x="733806" y="33711"/>
                  <a:pt x="760396" y="28876"/>
                </a:cubicBezTo>
                <a:cubicBezTo>
                  <a:pt x="782717" y="24818"/>
                  <a:pt x="805527" y="23699"/>
                  <a:pt x="827773" y="19250"/>
                </a:cubicBezTo>
                <a:cubicBezTo>
                  <a:pt x="853716" y="14061"/>
                  <a:pt x="904775" y="0"/>
                  <a:pt x="904775" y="0"/>
                </a:cubicBezTo>
                <a:lnTo>
                  <a:pt x="1434164" y="9625"/>
                </a:lnTo>
                <a:cubicBezTo>
                  <a:pt x="1508134" y="11936"/>
                  <a:pt x="1504356" y="16198"/>
                  <a:pt x="1559293" y="28876"/>
                </a:cubicBezTo>
                <a:lnTo>
                  <a:pt x="1645920" y="48126"/>
                </a:lnTo>
                <a:cubicBezTo>
                  <a:pt x="1658810" y="51101"/>
                  <a:pt x="1671449" y="55157"/>
                  <a:pt x="1684421" y="57751"/>
                </a:cubicBezTo>
                <a:cubicBezTo>
                  <a:pt x="1703558" y="61579"/>
                  <a:pt x="1722922" y="64168"/>
                  <a:pt x="1742173" y="67377"/>
                </a:cubicBezTo>
                <a:cubicBezTo>
                  <a:pt x="1811250" y="113429"/>
                  <a:pt x="1783564" y="89519"/>
                  <a:pt x="1828800" y="134753"/>
                </a:cubicBezTo>
                <a:cubicBezTo>
                  <a:pt x="1832008" y="154004"/>
                  <a:pt x="1832253" y="173990"/>
                  <a:pt x="1838425" y="192505"/>
                </a:cubicBezTo>
                <a:cubicBezTo>
                  <a:pt x="1842083" y="203480"/>
                  <a:pt x="1853723" y="210509"/>
                  <a:pt x="1857676" y="221381"/>
                </a:cubicBezTo>
                <a:cubicBezTo>
                  <a:pt x="1901788" y="342691"/>
                  <a:pt x="1852606" y="261903"/>
                  <a:pt x="1896177" y="327259"/>
                </a:cubicBezTo>
                <a:cubicBezTo>
                  <a:pt x="1899385" y="343301"/>
                  <a:pt x="1902876" y="359289"/>
                  <a:pt x="1905802" y="375385"/>
                </a:cubicBezTo>
                <a:cubicBezTo>
                  <a:pt x="1909293" y="394586"/>
                  <a:pt x="1910694" y="414204"/>
                  <a:pt x="1915427" y="433137"/>
                </a:cubicBezTo>
                <a:cubicBezTo>
                  <a:pt x="1920349" y="452823"/>
                  <a:pt x="1930699" y="470990"/>
                  <a:pt x="1934678" y="490888"/>
                </a:cubicBezTo>
                <a:cubicBezTo>
                  <a:pt x="1937886" y="506930"/>
                  <a:pt x="1940624" y="523074"/>
                  <a:pt x="1944303" y="539015"/>
                </a:cubicBezTo>
                <a:cubicBezTo>
                  <a:pt x="1950252" y="564795"/>
                  <a:pt x="1957137" y="590350"/>
                  <a:pt x="1963554" y="616017"/>
                </a:cubicBezTo>
                <a:lnTo>
                  <a:pt x="1973179" y="654518"/>
                </a:lnTo>
                <a:cubicBezTo>
                  <a:pt x="1969971" y="702644"/>
                  <a:pt x="1968881" y="750959"/>
                  <a:pt x="1963554" y="798897"/>
                </a:cubicBezTo>
                <a:cubicBezTo>
                  <a:pt x="1962434" y="808981"/>
                  <a:pt x="1959375" y="819212"/>
                  <a:pt x="1953928" y="827772"/>
                </a:cubicBezTo>
                <a:cubicBezTo>
                  <a:pt x="1936703" y="854840"/>
                  <a:pt x="1913975" y="878080"/>
                  <a:pt x="1896177" y="904775"/>
                </a:cubicBezTo>
                <a:cubicBezTo>
                  <a:pt x="1889760" y="914400"/>
                  <a:pt x="1885632" y="926032"/>
                  <a:pt x="1876926" y="933650"/>
                </a:cubicBezTo>
                <a:cubicBezTo>
                  <a:pt x="1852087" y="955384"/>
                  <a:pt x="1812053" y="977139"/>
                  <a:pt x="1780674" y="991402"/>
                </a:cubicBezTo>
                <a:cubicBezTo>
                  <a:pt x="1758430" y="1001513"/>
                  <a:pt x="1735152" y="1009351"/>
                  <a:pt x="1713297" y="1020278"/>
                </a:cubicBezTo>
                <a:cubicBezTo>
                  <a:pt x="1696564" y="1028644"/>
                  <a:pt x="1682440" y="1041958"/>
                  <a:pt x="1665171" y="1049153"/>
                </a:cubicBezTo>
                <a:cubicBezTo>
                  <a:pt x="1602932" y="1075086"/>
                  <a:pt x="1610341" y="1061013"/>
                  <a:pt x="1559293" y="1078029"/>
                </a:cubicBezTo>
                <a:cubicBezTo>
                  <a:pt x="1542902" y="1083493"/>
                  <a:pt x="1528002" y="1093395"/>
                  <a:pt x="1511166" y="1097280"/>
                </a:cubicBezTo>
                <a:cubicBezTo>
                  <a:pt x="1460909" y="1108878"/>
                  <a:pt x="1288980" y="1115533"/>
                  <a:pt x="1270535" y="1116530"/>
                </a:cubicBezTo>
                <a:lnTo>
                  <a:pt x="1078029" y="1126156"/>
                </a:lnTo>
                <a:lnTo>
                  <a:pt x="606392" y="1106905"/>
                </a:lnTo>
                <a:cubicBezTo>
                  <a:pt x="569429" y="1104773"/>
                  <a:pt x="568356" y="1080785"/>
                  <a:pt x="539015" y="1058779"/>
                </a:cubicBezTo>
                <a:cubicBezTo>
                  <a:pt x="527536" y="1050170"/>
                  <a:pt x="513057" y="1046496"/>
                  <a:pt x="500514" y="1039528"/>
                </a:cubicBezTo>
                <a:cubicBezTo>
                  <a:pt x="484160" y="1030442"/>
                  <a:pt x="468429" y="1020277"/>
                  <a:pt x="452387" y="1010652"/>
                </a:cubicBezTo>
                <a:cubicBezTo>
                  <a:pt x="445970" y="1001027"/>
                  <a:pt x="442024" y="989183"/>
                  <a:pt x="433137" y="981777"/>
                </a:cubicBezTo>
                <a:cubicBezTo>
                  <a:pt x="342900" y="906579"/>
                  <a:pt x="449689" y="1033172"/>
                  <a:pt x="356135" y="924025"/>
                </a:cubicBezTo>
                <a:cubicBezTo>
                  <a:pt x="329395" y="892829"/>
                  <a:pt x="301925" y="861959"/>
                  <a:pt x="279133" y="827772"/>
                </a:cubicBezTo>
                <a:cubicBezTo>
                  <a:pt x="272716" y="818147"/>
                  <a:pt x="268062" y="807077"/>
                  <a:pt x="259882" y="798897"/>
                </a:cubicBezTo>
                <a:cubicBezTo>
                  <a:pt x="251702" y="790717"/>
                  <a:pt x="239789" y="787175"/>
                  <a:pt x="231006" y="779646"/>
                </a:cubicBezTo>
                <a:cubicBezTo>
                  <a:pt x="217226" y="767834"/>
                  <a:pt x="205339" y="753979"/>
                  <a:pt x="192505" y="741145"/>
                </a:cubicBezTo>
                <a:cubicBezTo>
                  <a:pt x="136282" y="628700"/>
                  <a:pt x="173358" y="690267"/>
                  <a:pt x="86627" y="577516"/>
                </a:cubicBezTo>
                <a:cubicBezTo>
                  <a:pt x="48924" y="528502"/>
                  <a:pt x="72460" y="548821"/>
                  <a:pt x="28876" y="519764"/>
                </a:cubicBezTo>
                <a:cubicBezTo>
                  <a:pt x="25668" y="506930"/>
                  <a:pt x="21426" y="494312"/>
                  <a:pt x="19251" y="481263"/>
                </a:cubicBezTo>
                <a:cubicBezTo>
                  <a:pt x="11792" y="436506"/>
                  <a:pt x="0" y="346509"/>
                  <a:pt x="0" y="346509"/>
                </a:cubicBezTo>
                <a:cubicBezTo>
                  <a:pt x="3548" y="321669"/>
                  <a:pt x="5809" y="277140"/>
                  <a:pt x="19251" y="250257"/>
                </a:cubicBezTo>
                <a:cubicBezTo>
                  <a:pt x="24424" y="239910"/>
                  <a:pt x="29614" y="228787"/>
                  <a:pt x="38501" y="221381"/>
                </a:cubicBezTo>
                <a:cubicBezTo>
                  <a:pt x="49524" y="212195"/>
                  <a:pt x="64544" y="209249"/>
                  <a:pt x="77002" y="202130"/>
                </a:cubicBezTo>
                <a:cubicBezTo>
                  <a:pt x="114944" y="180449"/>
                  <a:pt x="85024" y="190901"/>
                  <a:pt x="96253" y="182880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986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2F8D7-D57A-422A-B130-CB4168FB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  <a:cs typeface="Times New Roman" pitchFamily="18" charset="0"/>
              </a:rPr>
              <a:t>Two Phase Locking Protocol/2PL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331462-500E-4286-9902-959B2AAE7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The protocol assures serializability. It can be proved that the transactions can be serialized in the order of their </a:t>
            </a:r>
            <a:r>
              <a:rPr lang="en-US" altLang="zh-CN" dirty="0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</a:rPr>
              <a:t>lock points</a:t>
            </a:r>
          </a:p>
          <a:p>
            <a:pPr lvl="1"/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the point where a transaction acquired its final lock</a:t>
            </a:r>
            <a:endParaRPr lang="en-US" altLang="zh-CN" b="1" dirty="0">
              <a:cs typeface="Times New Roman" pitchFamily="18" charset="0"/>
            </a:endParaRPr>
          </a:p>
          <a:p>
            <a:pPr marL="195263" indent="-195263" eaLnBrk="1" hangingPunct="1">
              <a:defRPr/>
            </a:pPr>
            <a:endParaRPr lang="en-US" altLang="zh-CN" b="1" dirty="0"/>
          </a:p>
          <a:p>
            <a:pPr marL="195263" indent="-195263" eaLnBrk="1" hangingPunct="1">
              <a:defRPr/>
            </a:pPr>
            <a:r>
              <a:rPr lang="en-US" altLang="zh-CN" b="1" dirty="0"/>
              <a:t>Lock point</a:t>
            </a:r>
            <a:endParaRPr lang="zh-CN" altLang="en-US" dirty="0"/>
          </a:p>
          <a:p>
            <a:pPr lvl="1" indent="-187325" eaLnBrk="1" hangingPunct="1">
              <a:defRPr/>
            </a:pPr>
            <a:r>
              <a:rPr lang="en-US" altLang="zh-CN" dirty="0"/>
              <a:t>the point in the transaction/schedule where the transactions has obtain its final lock, but has not yet unlock any locks</a:t>
            </a:r>
          </a:p>
          <a:p>
            <a:pPr lvl="2" indent="-187325" eaLnBrk="1" hangingPunct="1">
              <a:defRPr/>
            </a:pPr>
            <a:r>
              <a:rPr lang="en-US" altLang="zh-CN" dirty="0"/>
              <a:t>or, releases its </a:t>
            </a:r>
            <a:r>
              <a:rPr lang="en-US" altLang="zh-CN" b="1" i="1" u="sng" dirty="0"/>
              <a:t>first lock</a:t>
            </a:r>
            <a:r>
              <a:rPr lang="en-US" altLang="zh-CN" dirty="0"/>
              <a:t> by </a:t>
            </a:r>
            <a:r>
              <a:rPr lang="en-US" altLang="zh-CN" b="1" i="1" dirty="0"/>
              <a:t>unlock</a:t>
            </a:r>
            <a:endParaRPr lang="en-US" altLang="zh-CN" dirty="0"/>
          </a:p>
          <a:p>
            <a:pPr marL="195263" indent="-195263" eaLnBrk="1" hangingPunct="1">
              <a:defRPr/>
            </a:pPr>
            <a:endParaRPr lang="en-US" altLang="zh-CN" dirty="0"/>
          </a:p>
          <a:p>
            <a:pPr marL="195263" indent="-195263" eaLnBrk="1" hangingPunct="1">
              <a:defRPr/>
            </a:pPr>
            <a:r>
              <a:rPr lang="en-US" altLang="zh-CN" dirty="0"/>
              <a:t>E.g. lock-point in T</a:t>
            </a:r>
            <a:r>
              <a:rPr kumimoji="0" lang="en-US" altLang="zh-CN" baseline="-25000" dirty="0"/>
              <a:t>5</a:t>
            </a:r>
            <a:r>
              <a:rPr lang="en-US" altLang="zh-CN" dirty="0"/>
              <a:t> in Fig.18.0.1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7B3BE2-A6B6-4181-8599-D764FD5D3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67005-25FA-404E-8BD4-CA91B55476DD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F22BFB-1D4A-4D57-88F9-FB0FF856F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6706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AAB37-D715-4B40-928D-4E461093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2D1022-D2ED-497A-B987-FD92E9357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93" y="764884"/>
            <a:ext cx="11834414" cy="581323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6BDAD3-B39B-4631-A162-9E073F72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1CF2-C713-48F2-AF28-713BFB4791DB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26FFDF-1CC9-4616-8310-84804235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D4C2199D-2199-4D03-9F82-2A159A2E05D5}"/>
              </a:ext>
            </a:extLst>
          </p:cNvPr>
          <p:cNvGrpSpPr>
            <a:grpSpLocks/>
          </p:cNvGrpSpPr>
          <p:nvPr/>
        </p:nvGrpSpPr>
        <p:grpSpPr bwMode="auto">
          <a:xfrm>
            <a:off x="3045600" y="1288809"/>
            <a:ext cx="4092575" cy="3786188"/>
            <a:chOff x="1293" y="1488"/>
            <a:chExt cx="2578" cy="2385"/>
          </a:xfrm>
        </p:grpSpPr>
        <p:sp>
          <p:nvSpPr>
            <p:cNvPr id="7" name="Text Box 2">
              <a:extLst>
                <a:ext uri="{FF2B5EF4-FFF2-40B4-BE49-F238E27FC236}">
                  <a16:creationId xmlns:a16="http://schemas.microsoft.com/office/drawing/2014/main" id="{EE756C51-1E65-4A7A-A648-EEEB5E5E7A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1488"/>
              <a:ext cx="1237" cy="2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en-US" altLang="zh-CN" dirty="0">
                  <a:latin typeface="+mn-lt"/>
                </a:rPr>
                <a:t>        T</a:t>
              </a:r>
              <a:r>
                <a:rPr kumimoji="0" lang="en-US" altLang="zh-CN" baseline="-25000" dirty="0">
                  <a:latin typeface="+mn-lt"/>
                </a:rPr>
                <a:t>5</a:t>
              </a:r>
            </a:p>
            <a:p>
              <a:pPr eaLnBrk="1" hangingPunct="1"/>
              <a:r>
                <a:rPr kumimoji="0" lang="en-US" altLang="zh-CN" dirty="0">
                  <a:solidFill>
                    <a:srgbClr val="FF0000"/>
                  </a:solidFill>
                  <a:latin typeface="+mn-lt"/>
                </a:rPr>
                <a:t>Lock-X</a:t>
              </a:r>
              <a:r>
                <a:rPr kumimoji="0" lang="en-US" altLang="zh-CN" dirty="0">
                  <a:latin typeface="+mn-lt"/>
                </a:rPr>
                <a:t>(A)</a:t>
              </a:r>
            </a:p>
            <a:p>
              <a:pPr eaLnBrk="1" hangingPunct="1"/>
              <a:r>
                <a:rPr kumimoji="0" lang="en-US" altLang="zh-CN" dirty="0">
                  <a:latin typeface="+mn-lt"/>
                </a:rPr>
                <a:t>read (A)</a:t>
              </a:r>
            </a:p>
            <a:p>
              <a:pPr eaLnBrk="1" hangingPunct="1"/>
              <a:r>
                <a:rPr kumimoji="0" lang="en-US" altLang="zh-CN" dirty="0">
                  <a:solidFill>
                    <a:srgbClr val="FF0000"/>
                  </a:solidFill>
                  <a:latin typeface="+mn-lt"/>
                </a:rPr>
                <a:t>Lock-S</a:t>
              </a:r>
              <a:r>
                <a:rPr kumimoji="0" lang="en-US" altLang="zh-CN" dirty="0">
                  <a:latin typeface="+mn-lt"/>
                </a:rPr>
                <a:t>(B)</a:t>
              </a:r>
            </a:p>
            <a:p>
              <a:pPr eaLnBrk="1" hangingPunct="1"/>
              <a:endParaRPr kumimoji="0" lang="en-US" altLang="zh-CN" dirty="0">
                <a:latin typeface="+mn-lt"/>
              </a:endParaRPr>
            </a:p>
            <a:p>
              <a:pPr eaLnBrk="1" hangingPunct="1"/>
              <a:r>
                <a:rPr kumimoji="0" lang="en-US" altLang="zh-CN" dirty="0">
                  <a:latin typeface="+mn-lt"/>
                </a:rPr>
                <a:t>read (B)</a:t>
              </a:r>
            </a:p>
            <a:p>
              <a:pPr eaLnBrk="1" hangingPunct="1"/>
              <a:r>
                <a:rPr kumimoji="0" lang="en-US" altLang="zh-CN" u="sng" dirty="0">
                  <a:solidFill>
                    <a:srgbClr val="2D0EE4"/>
                  </a:solidFill>
                  <a:latin typeface="+mn-lt"/>
                </a:rPr>
                <a:t>Unlock (B)</a:t>
              </a:r>
            </a:p>
            <a:p>
              <a:pPr eaLnBrk="1" hangingPunct="1"/>
              <a:r>
                <a:rPr kumimoji="0" lang="en-US" altLang="zh-CN" dirty="0">
                  <a:latin typeface="+mn-lt"/>
                </a:rPr>
                <a:t>write (A)</a:t>
              </a:r>
            </a:p>
            <a:p>
              <a:pPr eaLnBrk="1" hangingPunct="1"/>
              <a:r>
                <a:rPr kumimoji="0" lang="en-US" altLang="zh-CN" dirty="0">
                  <a:solidFill>
                    <a:srgbClr val="2D0EE4"/>
                  </a:solidFill>
                  <a:latin typeface="+mn-lt"/>
                </a:rPr>
                <a:t>Unlock (A)</a:t>
              </a:r>
            </a:p>
            <a:p>
              <a:pPr eaLnBrk="1" hangingPunct="1"/>
              <a:endParaRPr kumimoji="0" lang="en-US" altLang="zh-CN" dirty="0">
                <a:solidFill>
                  <a:schemeClr val="accent2"/>
                </a:solidFill>
                <a:latin typeface="+mn-lt"/>
              </a:endParaRPr>
            </a:p>
          </p:txBody>
        </p:sp>
        <p:sp>
          <p:nvSpPr>
            <p:cNvPr id="8" name="Line 3">
              <a:extLst>
                <a:ext uri="{FF2B5EF4-FFF2-40B4-BE49-F238E27FC236}">
                  <a16:creationId xmlns:a16="http://schemas.microsoft.com/office/drawing/2014/main" id="{78353D60-A3A8-47B2-BA23-DAAEC3B99D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7" y="2532"/>
              <a:ext cx="27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68B6D98B-96A3-43A4-A94F-511D78FA7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3" y="2259"/>
              <a:ext cx="530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en-US" altLang="zh-CN">
                  <a:latin typeface="+mn-lt"/>
                </a:rPr>
                <a:t>lock</a:t>
              </a:r>
            </a:p>
            <a:p>
              <a:pPr eaLnBrk="1" hangingPunct="1"/>
              <a:r>
                <a:rPr kumimoji="0" lang="en-US" altLang="zh-CN">
                  <a:latin typeface="+mn-lt"/>
                </a:rPr>
                <a:t>point</a:t>
              </a:r>
            </a:p>
          </p:txBody>
        </p:sp>
        <p:sp>
          <p:nvSpPr>
            <p:cNvPr id="10" name="AutoShape 5">
              <a:extLst>
                <a:ext uri="{FF2B5EF4-FFF2-40B4-BE49-F238E27FC236}">
                  <a16:creationId xmlns:a16="http://schemas.microsoft.com/office/drawing/2014/main" id="{FE42BA7C-2CC2-4631-B381-59CB69740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4" y="1824"/>
              <a:ext cx="78" cy="576"/>
            </a:xfrm>
            <a:prstGeom prst="rightBrace">
              <a:avLst>
                <a:gd name="adj1" fmla="val 6153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AutoShape 6">
              <a:extLst>
                <a:ext uri="{FF2B5EF4-FFF2-40B4-BE49-F238E27FC236}">
                  <a16:creationId xmlns:a16="http://schemas.microsoft.com/office/drawing/2014/main" id="{05DFAD12-1523-469F-88DE-79A019F6C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4" y="2736"/>
              <a:ext cx="78" cy="748"/>
            </a:xfrm>
            <a:prstGeom prst="rightBrace">
              <a:avLst>
                <a:gd name="adj1" fmla="val 79915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87C5D811-0809-4CC2-BB17-E50716FCA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889"/>
              <a:ext cx="680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en-US" altLang="zh-CN" sz="2000" dirty="0"/>
                <a:t>growing </a:t>
              </a:r>
            </a:p>
            <a:p>
              <a:r>
                <a:rPr kumimoji="0" lang="en-US" altLang="zh-CN" sz="2000" dirty="0"/>
                <a:t>phase</a:t>
              </a:r>
              <a:endParaRPr kumimoji="0" lang="zh-CN" altLang="en-US" sz="2000" dirty="0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B8147D84-5FC5-4E59-8C15-5D9422393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5" y="2887"/>
              <a:ext cx="726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en-US" altLang="zh-CN" sz="2000" dirty="0"/>
                <a:t>Shrinking</a:t>
              </a:r>
            </a:p>
            <a:p>
              <a:r>
                <a:rPr kumimoji="0" lang="en-US" altLang="zh-CN" sz="2000" dirty="0"/>
                <a:t> phase</a:t>
              </a:r>
              <a:endParaRPr kumimoji="0" lang="zh-CN" altLang="en-US" sz="2000" dirty="0"/>
            </a:p>
          </p:txBody>
        </p:sp>
      </p:grpSp>
      <p:sp>
        <p:nvSpPr>
          <p:cNvPr id="14" name="Text Box 9">
            <a:extLst>
              <a:ext uri="{FF2B5EF4-FFF2-40B4-BE49-F238E27FC236}">
                <a16:creationId xmlns:a16="http://schemas.microsoft.com/office/drawing/2014/main" id="{45295C0A-562E-4D39-AFFF-1EEAACEAC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375" y="5006734"/>
            <a:ext cx="66672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dirty="0">
                <a:latin typeface="+mn-lt"/>
              </a:rPr>
              <a:t>Fig.18.0.1 Partial schedule under two-phase locking </a:t>
            </a:r>
          </a:p>
        </p:txBody>
      </p:sp>
    </p:spTree>
    <p:extLst>
      <p:ext uri="{BB962C8B-B14F-4D97-AF65-F5344CB8AC3E}">
        <p14:creationId xmlns:p14="http://schemas.microsoft.com/office/powerpoint/2010/main" val="793374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98EC34-CA87-48A9-B497-A6E57954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0182AB-0B59-46AC-B88D-8E94FEA9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5B4C4-AE67-4858-B183-7F6098444B2E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64" name="Text Box 2">
            <a:extLst>
              <a:ext uri="{FF2B5EF4-FFF2-40B4-BE49-F238E27FC236}">
                <a16:creationId xmlns:a16="http://schemas.microsoft.com/office/drawing/2014/main" id="{CBE2A1CD-A86E-44A8-9C53-952B01DCE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7718" y="172092"/>
            <a:ext cx="29496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u="sng" dirty="0">
                <a:latin typeface="+mn-lt"/>
                <a:ea typeface="微软雅黑 Light" panose="020B0502040204020203" pitchFamily="34" charset="-122"/>
              </a:rPr>
              <a:t>C, C++, Java  programs</a:t>
            </a:r>
          </a:p>
        </p:txBody>
      </p:sp>
      <p:sp>
        <p:nvSpPr>
          <p:cNvPr id="65" name="Rectangle 3">
            <a:extLst>
              <a:ext uri="{FF2B5EF4-FFF2-40B4-BE49-F238E27FC236}">
                <a16:creationId xmlns:a16="http://schemas.microsoft.com/office/drawing/2014/main" id="{CFE364FF-233C-4813-8F51-340120BCC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6366" y="791174"/>
            <a:ext cx="2447925" cy="35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FAD5D343-0F41-4C6A-BDDF-BBBB0E92E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804" y="789587"/>
            <a:ext cx="24384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 b="1">
                <a:latin typeface="+mn-lt"/>
                <a:ea typeface="微软雅黑 Light" panose="020B0502040204020203" pitchFamily="34" charset="-122"/>
              </a:rPr>
              <a:t>词法</a:t>
            </a:r>
            <a:r>
              <a:rPr kumimoji="0" lang="en-US" altLang="zh-CN" sz="2000" b="1">
                <a:latin typeface="+mn-lt"/>
                <a:ea typeface="微软雅黑 Light" panose="020B0502040204020203" pitchFamily="34" charset="-122"/>
              </a:rPr>
              <a:t>/</a:t>
            </a:r>
            <a:r>
              <a:rPr kumimoji="0" lang="zh-CN" altLang="en-US" sz="2000" b="1">
                <a:latin typeface="+mn-lt"/>
                <a:ea typeface="微软雅黑 Light" panose="020B0502040204020203" pitchFamily="34" charset="-122"/>
              </a:rPr>
              <a:t>语法</a:t>
            </a:r>
            <a:r>
              <a:rPr kumimoji="0" lang="en-US" altLang="zh-CN" sz="2000" b="1">
                <a:latin typeface="+mn-lt"/>
                <a:ea typeface="微软雅黑 Light" panose="020B0502040204020203" pitchFamily="34" charset="-122"/>
              </a:rPr>
              <a:t>/</a:t>
            </a:r>
            <a:r>
              <a:rPr kumimoji="0" lang="zh-CN" altLang="en-US" sz="2000" b="1">
                <a:latin typeface="+mn-lt"/>
                <a:ea typeface="微软雅黑 Light" panose="020B0502040204020203" pitchFamily="34" charset="-122"/>
              </a:rPr>
              <a:t>语义分析</a:t>
            </a:r>
          </a:p>
        </p:txBody>
      </p:sp>
      <p:sp>
        <p:nvSpPr>
          <p:cNvPr id="67" name="AutoShape 5">
            <a:extLst>
              <a:ext uri="{FF2B5EF4-FFF2-40B4-BE49-F238E27FC236}">
                <a16:creationId xmlns:a16="http://schemas.microsoft.com/office/drawing/2014/main" id="{1BDF61DC-E026-49CA-AA95-269DDEBAD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827" y="550305"/>
            <a:ext cx="144463" cy="250826"/>
          </a:xfrm>
          <a:prstGeom prst="downArrow">
            <a:avLst>
              <a:gd name="adj1" fmla="val 50000"/>
              <a:gd name="adj2" fmla="val 4972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68" name="AutoShape 6">
            <a:extLst>
              <a:ext uri="{FF2B5EF4-FFF2-40B4-BE49-F238E27FC236}">
                <a16:creationId xmlns:a16="http://schemas.microsoft.com/office/drawing/2014/main" id="{2A76390B-0895-41B4-8B87-0D7ABF3E4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429" y="1149949"/>
            <a:ext cx="144462" cy="215900"/>
          </a:xfrm>
          <a:prstGeom prst="downArrow">
            <a:avLst>
              <a:gd name="adj1" fmla="val 50000"/>
              <a:gd name="adj2" fmla="val 3736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69" name="Rectangle 7">
            <a:extLst>
              <a:ext uri="{FF2B5EF4-FFF2-40B4-BE49-F238E27FC236}">
                <a16:creationId xmlns:a16="http://schemas.microsoft.com/office/drawing/2014/main" id="{1A13B385-2AFA-4C34-AB46-7204E0D32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904" y="1367437"/>
            <a:ext cx="1779587" cy="35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0" name="Text Box 8">
            <a:extLst>
              <a:ext uri="{FF2B5EF4-FFF2-40B4-BE49-F238E27FC236}">
                <a16:creationId xmlns:a16="http://schemas.microsoft.com/office/drawing/2014/main" id="{8ECC5E68-6CDB-42B6-A256-83F0AEC96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466" y="1365849"/>
            <a:ext cx="1768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 b="1">
                <a:latin typeface="+mn-lt"/>
                <a:ea typeface="微软雅黑 Light" panose="020B0502040204020203" pitchFamily="34" charset="-122"/>
              </a:rPr>
              <a:t>中间代码生成</a:t>
            </a:r>
          </a:p>
        </p:txBody>
      </p:sp>
      <p:sp>
        <p:nvSpPr>
          <p:cNvPr id="71" name="Rectangle 9">
            <a:extLst>
              <a:ext uri="{FF2B5EF4-FFF2-40B4-BE49-F238E27FC236}">
                <a16:creationId xmlns:a16="http://schemas.microsoft.com/office/drawing/2014/main" id="{2CE38661-C56B-4ACF-8672-927D7D507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466" y="2375499"/>
            <a:ext cx="1779588" cy="35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2" name="Text Box 10">
            <a:extLst>
              <a:ext uri="{FF2B5EF4-FFF2-40B4-BE49-F238E27FC236}">
                <a16:creationId xmlns:a16="http://schemas.microsoft.com/office/drawing/2014/main" id="{E0486151-6053-4333-858A-10D1D97F4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0829" y="2373912"/>
            <a:ext cx="1885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sz="2000" b="1">
                <a:latin typeface="+mn-lt"/>
                <a:ea typeface="微软雅黑 Light" panose="020B0502040204020203" pitchFamily="34" charset="-122"/>
              </a:rPr>
              <a:t>(</a:t>
            </a:r>
            <a:r>
              <a:rPr kumimoji="0" lang="zh-CN" altLang="en-US" sz="2000" b="1">
                <a:latin typeface="+mn-lt"/>
                <a:ea typeface="微软雅黑 Light" panose="020B0502040204020203" pitchFamily="34" charset="-122"/>
              </a:rPr>
              <a:t>中间</a:t>
            </a:r>
            <a:r>
              <a:rPr kumimoji="0" lang="en-US" altLang="zh-CN" sz="2000" b="1">
                <a:latin typeface="+mn-lt"/>
                <a:ea typeface="微软雅黑 Light" panose="020B0502040204020203" pitchFamily="34" charset="-122"/>
              </a:rPr>
              <a:t>)</a:t>
            </a:r>
            <a:r>
              <a:rPr kumimoji="0" lang="zh-CN" altLang="en-US" sz="2000" b="1">
                <a:latin typeface="+mn-lt"/>
                <a:ea typeface="微软雅黑 Light" panose="020B0502040204020203" pitchFamily="34" charset="-122"/>
              </a:rPr>
              <a:t>代码优化</a:t>
            </a:r>
          </a:p>
        </p:txBody>
      </p:sp>
      <p:sp>
        <p:nvSpPr>
          <p:cNvPr id="73" name="AutoShape 11">
            <a:extLst>
              <a:ext uri="{FF2B5EF4-FFF2-40B4-BE49-F238E27FC236}">
                <a16:creationId xmlns:a16="http://schemas.microsoft.com/office/drawing/2014/main" id="{D8BDCB22-D7E2-43C0-BC4B-D279F7219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429" y="1726212"/>
            <a:ext cx="144462" cy="647700"/>
          </a:xfrm>
          <a:prstGeom prst="downArrow">
            <a:avLst>
              <a:gd name="adj1" fmla="val 50000"/>
              <a:gd name="adj2" fmla="val 11208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4" name="Rectangle 12">
            <a:extLst>
              <a:ext uri="{FF2B5EF4-FFF2-40B4-BE49-F238E27FC236}">
                <a16:creationId xmlns:a16="http://schemas.microsoft.com/office/drawing/2014/main" id="{7D97CB4D-B1A9-47EA-9734-CB1B8865B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466" y="3312124"/>
            <a:ext cx="1779588" cy="35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5" name="Text Box 13">
            <a:extLst>
              <a:ext uri="{FF2B5EF4-FFF2-40B4-BE49-F238E27FC236}">
                <a16:creationId xmlns:a16="http://schemas.microsoft.com/office/drawing/2014/main" id="{FFB5208A-0463-4877-A2E1-320950BC5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2266" y="3310537"/>
            <a:ext cx="1717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 b="1">
                <a:latin typeface="+mn-lt"/>
                <a:ea typeface="微软雅黑 Light" panose="020B0502040204020203" pitchFamily="34" charset="-122"/>
              </a:rPr>
              <a:t>目标代码生成</a:t>
            </a:r>
          </a:p>
        </p:txBody>
      </p:sp>
      <p:sp>
        <p:nvSpPr>
          <p:cNvPr id="76" name="AutoShape 14">
            <a:extLst>
              <a:ext uri="{FF2B5EF4-FFF2-40B4-BE49-F238E27FC236}">
                <a16:creationId xmlns:a16="http://schemas.microsoft.com/office/drawing/2014/main" id="{ACA24820-D29E-402F-96A5-AE234D9C5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429" y="2734274"/>
            <a:ext cx="144462" cy="576263"/>
          </a:xfrm>
          <a:prstGeom prst="downArrow">
            <a:avLst>
              <a:gd name="adj1" fmla="val 50000"/>
              <a:gd name="adj2" fmla="val 9972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7" name="Line 15">
            <a:extLst>
              <a:ext uri="{FF2B5EF4-FFF2-40B4-BE49-F238E27FC236}">
                <a16:creationId xmlns:a16="http://schemas.microsoft.com/office/drawing/2014/main" id="{34057993-B422-4373-8D82-3C24865E9F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46616" y="4245574"/>
            <a:ext cx="34194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8" name="Text Box 16">
            <a:extLst>
              <a:ext uri="{FF2B5EF4-FFF2-40B4-BE49-F238E27FC236}">
                <a16:creationId xmlns:a16="http://schemas.microsoft.com/office/drawing/2014/main" id="{BC7B7349-7A90-4CBA-B5A1-88C4544E8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893" y="934049"/>
            <a:ext cx="553998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0" lang="zh-CN" altLang="en-US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79" name="Text Box 17">
            <a:extLst>
              <a:ext uri="{FF2B5EF4-FFF2-40B4-BE49-F238E27FC236}">
                <a16:creationId xmlns:a16="http://schemas.microsoft.com/office/drawing/2014/main" id="{D77C908A-963A-4A05-856B-19AC3C579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893" y="789587"/>
            <a:ext cx="553998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程 序 编   译  </a:t>
            </a:r>
            <a:r>
              <a:rPr kumimoji="0" lang="en-US" altLang="zh-CN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/  </a:t>
            </a:r>
            <a:r>
              <a:rPr kumimoji="0" lang="zh-CN" altLang="en-US" b="1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编译器</a:t>
            </a:r>
          </a:p>
        </p:txBody>
      </p:sp>
      <p:sp>
        <p:nvSpPr>
          <p:cNvPr id="80" name="Text Box 18">
            <a:extLst>
              <a:ext uri="{FF2B5EF4-FFF2-40B4-BE49-F238E27FC236}">
                <a16:creationId xmlns:a16="http://schemas.microsoft.com/office/drawing/2014/main" id="{1D4D59F4-B812-46CB-84F8-78A280C39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893" y="4534499"/>
            <a:ext cx="553998" cy="157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程序执行</a:t>
            </a:r>
            <a:r>
              <a:rPr kumimoji="0" lang="zh-CN" altLang="en-US" dirty="0">
                <a:solidFill>
                  <a:schemeClr val="accent2"/>
                </a:solidFill>
                <a:latin typeface="+mn-lt"/>
                <a:ea typeface="微软雅黑 Light" panose="020B0502040204020203" pitchFamily="34" charset="-122"/>
              </a:rPr>
              <a:t> </a:t>
            </a:r>
            <a:r>
              <a:rPr kumimoji="0" lang="en-US" altLang="zh-CN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/ </a:t>
            </a:r>
          </a:p>
        </p:txBody>
      </p:sp>
      <p:sp>
        <p:nvSpPr>
          <p:cNvPr id="81" name="Text Box 19">
            <a:extLst>
              <a:ext uri="{FF2B5EF4-FFF2-40B4-BE49-F238E27FC236}">
                <a16:creationId xmlns:a16="http://schemas.microsoft.com/office/drawing/2014/main" id="{4393ED21-6E6A-4D53-9AF9-87B01208F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616" y="5974362"/>
            <a:ext cx="5389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b="1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OS</a:t>
            </a:r>
          </a:p>
        </p:txBody>
      </p:sp>
      <p:sp>
        <p:nvSpPr>
          <p:cNvPr id="82" name="AutoShape 20">
            <a:extLst>
              <a:ext uri="{FF2B5EF4-FFF2-40B4-BE49-F238E27FC236}">
                <a16:creationId xmlns:a16="http://schemas.microsoft.com/office/drawing/2014/main" id="{7A3FFF15-20B9-4994-949C-EEA9D0DE71B5}"/>
              </a:ext>
            </a:extLst>
          </p:cNvPr>
          <p:cNvSpPr>
            <a:spLocks/>
          </p:cNvSpPr>
          <p:nvPr/>
        </p:nvSpPr>
        <p:spPr bwMode="auto">
          <a:xfrm rot="5400000">
            <a:off x="2786479" y="3418487"/>
            <a:ext cx="431800" cy="1943100"/>
          </a:xfrm>
          <a:prstGeom prst="leftBrace">
            <a:avLst>
              <a:gd name="adj1" fmla="val 37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83" name="Text Box 21">
            <a:extLst>
              <a:ext uri="{FF2B5EF4-FFF2-40B4-BE49-F238E27FC236}">
                <a16:creationId xmlns:a16="http://schemas.microsoft.com/office/drawing/2014/main" id="{1489C45B-50EC-43A8-906F-23D480E63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376" y="4821837"/>
            <a:ext cx="492443" cy="111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>
                <a:latin typeface="+mn-lt"/>
                <a:ea typeface="微软雅黑 Light" panose="020B0502040204020203" pitchFamily="34" charset="-122"/>
              </a:rPr>
              <a:t>进程管理</a:t>
            </a:r>
          </a:p>
        </p:txBody>
      </p:sp>
      <p:sp>
        <p:nvSpPr>
          <p:cNvPr id="84" name="Text Box 22">
            <a:extLst>
              <a:ext uri="{FF2B5EF4-FFF2-40B4-BE49-F238E27FC236}">
                <a16:creationId xmlns:a16="http://schemas.microsoft.com/office/drawing/2014/main" id="{F8E6B23A-0D4B-4738-A367-CA3FEB15A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7597" y="4821837"/>
            <a:ext cx="800219" cy="1292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sz="2000">
                <a:latin typeface="+mn-lt"/>
                <a:ea typeface="微软雅黑 Light" panose="020B0502040204020203" pitchFamily="34" charset="-122"/>
              </a:rPr>
              <a:t>&amp;</a:t>
            </a:r>
            <a:r>
              <a:rPr kumimoji="0" lang="zh-CN" altLang="en-US" sz="2000">
                <a:latin typeface="+mn-lt"/>
                <a:ea typeface="微软雅黑 Light" panose="020B0502040204020203" pitchFamily="34" charset="-122"/>
              </a:rPr>
              <a:t>进程调度</a:t>
            </a:r>
          </a:p>
          <a:p>
            <a:pPr eaLnBrk="1" hangingPunct="1"/>
            <a:r>
              <a:rPr kumimoji="0" lang="zh-CN" altLang="en-US" sz="2000">
                <a:latin typeface="+mn-lt"/>
                <a:ea typeface="微软雅黑 Light" panose="020B0502040204020203" pitchFamily="34" charset="-122"/>
              </a:rPr>
              <a:t>并发控制</a:t>
            </a:r>
          </a:p>
        </p:txBody>
      </p:sp>
      <p:sp>
        <p:nvSpPr>
          <p:cNvPr id="85" name="Text Box 23">
            <a:extLst>
              <a:ext uri="{FF2B5EF4-FFF2-40B4-BE49-F238E27FC236}">
                <a16:creationId xmlns:a16="http://schemas.microsoft.com/office/drawing/2014/main" id="{4D51E4A2-C972-4EA3-A2AC-2E90DA3C1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101" y="4894862"/>
            <a:ext cx="492443" cy="111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>
                <a:latin typeface="+mn-lt"/>
                <a:ea typeface="微软雅黑 Light" panose="020B0502040204020203" pitchFamily="34" charset="-122"/>
              </a:rPr>
              <a:t>死锁处理</a:t>
            </a:r>
          </a:p>
        </p:txBody>
      </p:sp>
      <p:sp>
        <p:nvSpPr>
          <p:cNvPr id="86" name="Text Box 24">
            <a:extLst>
              <a:ext uri="{FF2B5EF4-FFF2-40B4-BE49-F238E27FC236}">
                <a16:creationId xmlns:a16="http://schemas.microsoft.com/office/drawing/2014/main" id="{12D73084-377C-47A1-A442-F55155AFB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8817" y="163466"/>
            <a:ext cx="9106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u="sng" dirty="0">
                <a:latin typeface="+mn-lt"/>
                <a:ea typeface="微软雅黑 Light" panose="020B0502040204020203" pitchFamily="34" charset="-122"/>
              </a:rPr>
              <a:t>query</a:t>
            </a:r>
          </a:p>
        </p:txBody>
      </p:sp>
      <p:sp>
        <p:nvSpPr>
          <p:cNvPr id="87" name="Rectangle 25">
            <a:extLst>
              <a:ext uri="{FF2B5EF4-FFF2-40B4-BE49-F238E27FC236}">
                <a16:creationId xmlns:a16="http://schemas.microsoft.com/office/drawing/2014/main" id="{D75AB277-00E4-4627-A51B-38F1A6101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779" y="791174"/>
            <a:ext cx="2879725" cy="35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88" name="Text Box 26">
            <a:extLst>
              <a:ext uri="{FF2B5EF4-FFF2-40B4-BE49-F238E27FC236}">
                <a16:creationId xmlns:a16="http://schemas.microsoft.com/office/drawing/2014/main" id="{4C0C1313-79C3-485E-92DE-BB8D4A03A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6679" y="789587"/>
            <a:ext cx="25939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 b="1">
                <a:latin typeface="+mn-lt"/>
                <a:ea typeface="微软雅黑 Light" panose="020B0502040204020203" pitchFamily="34" charset="-122"/>
              </a:rPr>
              <a:t>扫描和语法</a:t>
            </a:r>
            <a:r>
              <a:rPr kumimoji="0" lang="en-US" altLang="zh-CN" sz="2000" b="1">
                <a:latin typeface="+mn-lt"/>
                <a:ea typeface="微软雅黑 Light" panose="020B0502040204020203" pitchFamily="34" charset="-122"/>
              </a:rPr>
              <a:t>/</a:t>
            </a:r>
            <a:r>
              <a:rPr kumimoji="0" lang="zh-CN" altLang="en-US" sz="2000" b="1">
                <a:latin typeface="+mn-lt"/>
                <a:ea typeface="微软雅黑 Light" panose="020B0502040204020203" pitchFamily="34" charset="-122"/>
              </a:rPr>
              <a:t>语义分析</a:t>
            </a:r>
          </a:p>
        </p:txBody>
      </p:sp>
      <p:sp>
        <p:nvSpPr>
          <p:cNvPr id="89" name="AutoShape 27">
            <a:extLst>
              <a:ext uri="{FF2B5EF4-FFF2-40B4-BE49-F238E27FC236}">
                <a16:creationId xmlns:a16="http://schemas.microsoft.com/office/drawing/2014/main" id="{43E74C48-FB22-4256-90F6-9737E9AEA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641" y="1149949"/>
            <a:ext cx="144463" cy="719138"/>
          </a:xfrm>
          <a:prstGeom prst="downArrow">
            <a:avLst>
              <a:gd name="adj1" fmla="val 50000"/>
              <a:gd name="adj2" fmla="val 1244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0" name="Rectangle 28">
            <a:extLst>
              <a:ext uri="{FF2B5EF4-FFF2-40B4-BE49-F238E27FC236}">
                <a16:creationId xmlns:a16="http://schemas.microsoft.com/office/drawing/2014/main" id="{7261EEEC-FC46-457A-A422-692DDC9D4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7679" y="2375499"/>
            <a:ext cx="1779587" cy="35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1" name="Text Box 29">
            <a:extLst>
              <a:ext uri="{FF2B5EF4-FFF2-40B4-BE49-F238E27FC236}">
                <a16:creationId xmlns:a16="http://schemas.microsoft.com/office/drawing/2014/main" id="{B5D22F8C-719C-4024-92E0-B45ADD5A5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4379" y="2373912"/>
            <a:ext cx="1206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 b="1">
                <a:latin typeface="+mn-lt"/>
                <a:ea typeface="微软雅黑 Light" panose="020B0502040204020203" pitchFamily="34" charset="-122"/>
              </a:rPr>
              <a:t>查询优化</a:t>
            </a:r>
          </a:p>
        </p:txBody>
      </p:sp>
      <p:sp>
        <p:nvSpPr>
          <p:cNvPr id="92" name="AutoShape 30">
            <a:extLst>
              <a:ext uri="{FF2B5EF4-FFF2-40B4-BE49-F238E27FC236}">
                <a16:creationId xmlns:a16="http://schemas.microsoft.com/office/drawing/2014/main" id="{80A76EF1-E5AB-450F-8262-0BCC6905B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641" y="2158012"/>
            <a:ext cx="144463" cy="215900"/>
          </a:xfrm>
          <a:prstGeom prst="downArrow">
            <a:avLst>
              <a:gd name="adj1" fmla="val 50000"/>
              <a:gd name="adj2" fmla="val 3736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3" name="Text Box 31">
            <a:extLst>
              <a:ext uri="{FF2B5EF4-FFF2-40B4-BE49-F238E27FC236}">
                <a16:creationId xmlns:a16="http://schemas.microsoft.com/office/drawing/2014/main" id="{1CB74ACB-7D4E-4124-A418-8B6230267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1141" y="2805712"/>
            <a:ext cx="2638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sz="2000" u="sng">
                <a:latin typeface="+mn-lt"/>
                <a:ea typeface="微软雅黑 Light" panose="020B0502040204020203" pitchFamily="34" charset="-122"/>
              </a:rPr>
              <a:t>(</a:t>
            </a:r>
            <a:r>
              <a:rPr kumimoji="0" lang="zh-CN" altLang="en-US" sz="2000" u="sng">
                <a:latin typeface="+mn-lt"/>
                <a:ea typeface="微软雅黑 Light" panose="020B0502040204020203" pitchFamily="34" charset="-122"/>
              </a:rPr>
              <a:t>优化后</a:t>
            </a:r>
            <a:r>
              <a:rPr kumimoji="0" lang="en-US" altLang="zh-CN" sz="2000" u="sng">
                <a:latin typeface="+mn-lt"/>
                <a:ea typeface="微软雅黑 Light" panose="020B0502040204020203" pitchFamily="34" charset="-122"/>
              </a:rPr>
              <a:t>)</a:t>
            </a:r>
            <a:r>
              <a:rPr kumimoji="0" lang="zh-CN" altLang="en-US" sz="2000" u="sng">
                <a:latin typeface="+mn-lt"/>
                <a:ea typeface="微软雅黑 Light" panose="020B0502040204020203" pitchFamily="34" charset="-122"/>
              </a:rPr>
              <a:t>查询执行计划</a:t>
            </a:r>
          </a:p>
        </p:txBody>
      </p:sp>
      <p:sp>
        <p:nvSpPr>
          <p:cNvPr id="94" name="AutoShape 32">
            <a:extLst>
              <a:ext uri="{FF2B5EF4-FFF2-40B4-BE49-F238E27FC236}">
                <a16:creationId xmlns:a16="http://schemas.microsoft.com/office/drawing/2014/main" id="{13A50B6D-3147-4FFA-89F5-92EEBA379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641" y="2734274"/>
            <a:ext cx="144463" cy="142875"/>
          </a:xfrm>
          <a:prstGeom prst="downArrow">
            <a:avLst>
              <a:gd name="adj1" fmla="val 50000"/>
              <a:gd name="adj2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5" name="Rectangle 33">
            <a:extLst>
              <a:ext uri="{FF2B5EF4-FFF2-40B4-BE49-F238E27FC236}">
                <a16:creationId xmlns:a16="http://schemas.microsoft.com/office/drawing/2014/main" id="{98809E67-83C9-4982-AE3B-FF0692DE6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7679" y="3383562"/>
            <a:ext cx="1779587" cy="35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6" name="Text Box 34">
            <a:extLst>
              <a:ext uri="{FF2B5EF4-FFF2-40B4-BE49-F238E27FC236}">
                <a16:creationId xmlns:a16="http://schemas.microsoft.com/office/drawing/2014/main" id="{BAA645C1-1B03-4BEB-8356-5800809EB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8479" y="3381974"/>
            <a:ext cx="1717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 b="1">
                <a:latin typeface="+mn-lt"/>
                <a:ea typeface="微软雅黑 Light" panose="020B0502040204020203" pitchFamily="34" charset="-122"/>
              </a:rPr>
              <a:t>查询代码生成</a:t>
            </a:r>
          </a:p>
        </p:txBody>
      </p:sp>
      <p:sp>
        <p:nvSpPr>
          <p:cNvPr id="97" name="AutoShape 35">
            <a:extLst>
              <a:ext uri="{FF2B5EF4-FFF2-40B4-BE49-F238E27FC236}">
                <a16:creationId xmlns:a16="http://schemas.microsoft.com/office/drawing/2014/main" id="{7C3620F7-DF24-46F6-A58C-5848E8912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641" y="3166074"/>
            <a:ext cx="144463" cy="215900"/>
          </a:xfrm>
          <a:prstGeom prst="downArrow">
            <a:avLst>
              <a:gd name="adj1" fmla="val 50000"/>
              <a:gd name="adj2" fmla="val 3736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8" name="Line 36">
            <a:extLst>
              <a:ext uri="{FF2B5EF4-FFF2-40B4-BE49-F238E27FC236}">
                <a16:creationId xmlns:a16="http://schemas.microsoft.com/office/drawing/2014/main" id="{23FF9F66-2C04-4042-AA2D-3A2E55F930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2829" y="4245574"/>
            <a:ext cx="34194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9" name="Text Box 37">
            <a:extLst>
              <a:ext uri="{FF2B5EF4-FFF2-40B4-BE49-F238E27FC236}">
                <a16:creationId xmlns:a16="http://schemas.microsoft.com/office/drawing/2014/main" id="{EA918A84-0720-42B7-9D84-766CE9B2E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8106" y="934049"/>
            <a:ext cx="553998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0" lang="zh-CN" altLang="en-US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00" name="Text Box 38">
            <a:extLst>
              <a:ext uri="{FF2B5EF4-FFF2-40B4-BE49-F238E27FC236}">
                <a16:creationId xmlns:a16="http://schemas.microsoft.com/office/drawing/2014/main" id="{18A4B09A-DB95-4C7B-9FBC-654008C0F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1231" y="789587"/>
            <a:ext cx="553998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b="1" dirty="0">
                <a:latin typeface="+mn-lt"/>
                <a:ea typeface="微软雅黑 Light" panose="020B0502040204020203" pitchFamily="34" charset="-122"/>
              </a:rPr>
              <a:t>Query processing</a:t>
            </a:r>
            <a:r>
              <a:rPr kumimoji="0" lang="en-US" altLang="zh-CN" dirty="0">
                <a:solidFill>
                  <a:schemeClr val="accent2"/>
                </a:solidFill>
                <a:latin typeface="+mn-lt"/>
                <a:ea typeface="微软雅黑 Light" panose="020B0502040204020203" pitchFamily="34" charset="-122"/>
              </a:rPr>
              <a:t> </a:t>
            </a:r>
            <a:r>
              <a:rPr kumimoji="0" lang="en-US" altLang="zh-CN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/ </a:t>
            </a:r>
            <a:r>
              <a:rPr kumimoji="0" lang="en-US" altLang="zh-CN" b="1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DBMS</a:t>
            </a:r>
            <a:endParaRPr kumimoji="0" lang="zh-CN" altLang="en-US" b="1" dirty="0">
              <a:solidFill>
                <a:srgbClr val="2D0EE4"/>
              </a:solidFill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01" name="AutoShape 39">
            <a:extLst>
              <a:ext uri="{FF2B5EF4-FFF2-40B4-BE49-F238E27FC236}">
                <a16:creationId xmlns:a16="http://schemas.microsoft.com/office/drawing/2014/main" id="{097DE083-690D-485E-AA20-5D5D4D12FCF9}"/>
              </a:ext>
            </a:extLst>
          </p:cNvPr>
          <p:cNvSpPr>
            <a:spLocks/>
          </p:cNvSpPr>
          <p:nvPr/>
        </p:nvSpPr>
        <p:spPr bwMode="auto">
          <a:xfrm rot="5400000">
            <a:off x="8043485" y="3273230"/>
            <a:ext cx="431800" cy="2376488"/>
          </a:xfrm>
          <a:prstGeom prst="leftBrace">
            <a:avLst>
              <a:gd name="adj1" fmla="val 4586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02" name="AutoShape 40">
            <a:extLst>
              <a:ext uri="{FF2B5EF4-FFF2-40B4-BE49-F238E27FC236}">
                <a16:creationId xmlns:a16="http://schemas.microsoft.com/office/drawing/2014/main" id="{06A1BFA0-D648-450E-9490-4C09251ED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641" y="538761"/>
            <a:ext cx="144463" cy="250826"/>
          </a:xfrm>
          <a:prstGeom prst="downArrow">
            <a:avLst>
              <a:gd name="adj1" fmla="val 50000"/>
              <a:gd name="adj2" fmla="val 4972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03" name="Text Box 41">
            <a:extLst>
              <a:ext uri="{FF2B5EF4-FFF2-40B4-BE49-F238E27FC236}">
                <a16:creationId xmlns:a16="http://schemas.microsoft.com/office/drawing/2014/main" id="{99AF0788-E691-4C5B-AB86-23A2D1F1F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0829" y="4318599"/>
            <a:ext cx="19259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sz="2000" b="1" u="sng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process / thread</a:t>
            </a:r>
          </a:p>
        </p:txBody>
      </p:sp>
      <p:sp>
        <p:nvSpPr>
          <p:cNvPr id="104" name="Text Box 42">
            <a:extLst>
              <a:ext uri="{FF2B5EF4-FFF2-40B4-BE49-F238E27FC236}">
                <a16:creationId xmlns:a16="http://schemas.microsoft.com/office/drawing/2014/main" id="{9E91C90D-A848-4EAD-9F2D-552F9E0F8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1231" y="4318599"/>
            <a:ext cx="553998" cy="23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b="1" dirty="0">
                <a:latin typeface="+mn-lt"/>
                <a:ea typeface="微软雅黑 Light" panose="020B0502040204020203" pitchFamily="34" charset="-122"/>
              </a:rPr>
              <a:t>事务处理</a:t>
            </a:r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 </a:t>
            </a:r>
            <a:r>
              <a:rPr kumimoji="0" lang="en-US" altLang="zh-CN" dirty="0">
                <a:latin typeface="+mn-lt"/>
                <a:ea typeface="微软雅黑 Light" panose="020B0502040204020203" pitchFamily="34" charset="-122"/>
              </a:rPr>
              <a:t>/ </a:t>
            </a:r>
            <a:r>
              <a:rPr kumimoji="0" lang="en-US" altLang="zh-CN" b="1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DBMS</a:t>
            </a:r>
          </a:p>
        </p:txBody>
      </p:sp>
      <p:sp>
        <p:nvSpPr>
          <p:cNvPr id="105" name="Text Box 43">
            <a:extLst>
              <a:ext uri="{FF2B5EF4-FFF2-40B4-BE49-F238E27FC236}">
                <a16:creationId xmlns:a16="http://schemas.microsoft.com/office/drawing/2014/main" id="{4068B92C-428D-4FE1-8B04-263AEA6EA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1991" y="2229449"/>
            <a:ext cx="12414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dirty="0">
                <a:latin typeface="+mn-lt"/>
                <a:ea typeface="微软雅黑 Light" panose="020B0502040204020203" pitchFamily="34" charset="-122"/>
              </a:rPr>
              <a:t> Chapter15, 16</a:t>
            </a:r>
          </a:p>
        </p:txBody>
      </p:sp>
      <p:sp>
        <p:nvSpPr>
          <p:cNvPr id="106" name="Text Box 44">
            <a:extLst>
              <a:ext uri="{FF2B5EF4-FFF2-40B4-BE49-F238E27FC236}">
                <a16:creationId xmlns:a16="http://schemas.microsoft.com/office/drawing/2014/main" id="{41D86AC6-409B-454F-B642-F522544DA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6091" y="5037737"/>
            <a:ext cx="15335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dirty="0">
                <a:latin typeface="+mn-lt"/>
                <a:ea typeface="微软雅黑 Light" panose="020B0502040204020203" pitchFamily="34" charset="-122"/>
              </a:rPr>
              <a:t>Chapter 17, 18, 19</a:t>
            </a:r>
          </a:p>
        </p:txBody>
      </p:sp>
      <p:sp>
        <p:nvSpPr>
          <p:cNvPr id="107" name="Text Box 45">
            <a:extLst>
              <a:ext uri="{FF2B5EF4-FFF2-40B4-BE49-F238E27FC236}">
                <a16:creationId xmlns:a16="http://schemas.microsoft.com/office/drawing/2014/main" id="{B1E407E2-62D2-4F09-BF98-6D255E509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4379" y="4390037"/>
            <a:ext cx="138608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sz="2000" b="1" u="sng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transaction</a:t>
            </a:r>
          </a:p>
        </p:txBody>
      </p:sp>
      <p:sp>
        <p:nvSpPr>
          <p:cNvPr id="108" name="Text Box 46">
            <a:extLst>
              <a:ext uri="{FF2B5EF4-FFF2-40B4-BE49-F238E27FC236}">
                <a16:creationId xmlns:a16="http://schemas.microsoft.com/office/drawing/2014/main" id="{D342304F-7F18-4822-8EF5-2D801814F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2216" y="1797649"/>
            <a:ext cx="292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 u="sng">
                <a:latin typeface="+mn-lt"/>
                <a:ea typeface="微软雅黑 Light" panose="020B0502040204020203" pitchFamily="34" charset="-122"/>
              </a:rPr>
              <a:t>关系代数表达式</a:t>
            </a:r>
            <a:r>
              <a:rPr kumimoji="0" lang="en-US" altLang="zh-CN" sz="2000" u="sng">
                <a:latin typeface="+mn-lt"/>
                <a:ea typeface="微软雅黑 Light" panose="020B0502040204020203" pitchFamily="34" charset="-122"/>
              </a:rPr>
              <a:t>&amp;</a:t>
            </a:r>
            <a:r>
              <a:rPr kumimoji="0" lang="zh-CN" altLang="en-US" sz="2000" u="sng">
                <a:latin typeface="+mn-lt"/>
                <a:ea typeface="微软雅黑 Light" panose="020B0502040204020203" pitchFamily="34" charset="-122"/>
              </a:rPr>
              <a:t>查询树</a:t>
            </a:r>
          </a:p>
        </p:txBody>
      </p:sp>
      <p:sp>
        <p:nvSpPr>
          <p:cNvPr id="109" name="Text Box 47">
            <a:extLst>
              <a:ext uri="{FF2B5EF4-FFF2-40B4-BE49-F238E27FC236}">
                <a16:creationId xmlns:a16="http://schemas.microsoft.com/office/drawing/2014/main" id="{9C9EC4DC-9F7B-4053-8D27-32EDE9283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8116" y="3813774"/>
            <a:ext cx="247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 u="sng" dirty="0">
                <a:latin typeface="+mn-lt"/>
                <a:ea typeface="微软雅黑 Light" panose="020B0502040204020203" pitchFamily="34" charset="-122"/>
              </a:rPr>
              <a:t>查询计划执行的</a:t>
            </a:r>
            <a:r>
              <a:rPr kumimoji="0" lang="zh-CN" altLang="en-US" sz="2000" u="sng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代码</a:t>
            </a:r>
          </a:p>
        </p:txBody>
      </p:sp>
      <p:sp>
        <p:nvSpPr>
          <p:cNvPr id="110" name="AutoShape 48">
            <a:extLst>
              <a:ext uri="{FF2B5EF4-FFF2-40B4-BE49-F238E27FC236}">
                <a16:creationId xmlns:a16="http://schemas.microsoft.com/office/drawing/2014/main" id="{30D554E8-3ADC-4AA2-BECC-A41E90346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641" y="3742337"/>
            <a:ext cx="144463" cy="215900"/>
          </a:xfrm>
          <a:prstGeom prst="downArrow">
            <a:avLst>
              <a:gd name="adj1" fmla="val 50000"/>
              <a:gd name="adj2" fmla="val 3736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11" name="Text Box 49">
            <a:extLst>
              <a:ext uri="{FF2B5EF4-FFF2-40B4-BE49-F238E27FC236}">
                <a16:creationId xmlns:a16="http://schemas.microsoft.com/office/drawing/2014/main" id="{7DDF5520-AA6D-4FBE-B2F6-B033B9E9F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726" y="4894862"/>
            <a:ext cx="492443" cy="111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>
                <a:latin typeface="+mn-lt"/>
                <a:ea typeface="微软雅黑 Light" panose="020B0502040204020203" pitchFamily="34" charset="-122"/>
              </a:rPr>
              <a:t>事务管理</a:t>
            </a:r>
          </a:p>
        </p:txBody>
      </p:sp>
      <p:sp>
        <p:nvSpPr>
          <p:cNvPr id="112" name="Text Box 50">
            <a:extLst>
              <a:ext uri="{FF2B5EF4-FFF2-40B4-BE49-F238E27FC236}">
                <a16:creationId xmlns:a16="http://schemas.microsoft.com/office/drawing/2014/main" id="{B6E0BD84-6E38-4672-BA4A-BB1A453C5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704" y="3813774"/>
            <a:ext cx="19446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 u="sng">
                <a:latin typeface="+mn-lt"/>
                <a:ea typeface="微软雅黑 Light" panose="020B0502040204020203" pitchFamily="34" charset="-122"/>
              </a:rPr>
              <a:t>目标程序代码</a:t>
            </a:r>
          </a:p>
        </p:txBody>
      </p:sp>
      <p:sp>
        <p:nvSpPr>
          <p:cNvPr id="113" name="AutoShape 51">
            <a:extLst>
              <a:ext uri="{FF2B5EF4-FFF2-40B4-BE49-F238E27FC236}">
                <a16:creationId xmlns:a16="http://schemas.microsoft.com/office/drawing/2014/main" id="{87B6FB44-DF84-43DC-9CA3-847715C86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429" y="3669312"/>
            <a:ext cx="144462" cy="288925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14" name="Text Box 52">
            <a:extLst>
              <a:ext uri="{FF2B5EF4-FFF2-40B4-BE49-F238E27FC236}">
                <a16:creationId xmlns:a16="http://schemas.microsoft.com/office/drawing/2014/main" id="{16DD5A6C-76E3-4568-A966-F99708508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7266" y="2373912"/>
            <a:ext cx="671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sz="1800" dirty="0">
                <a:latin typeface="+mn-lt"/>
                <a:ea typeface="微软雅黑 Light" panose="020B0502040204020203" pitchFamily="34" charset="-122"/>
              </a:rPr>
              <a:t>(</a:t>
            </a:r>
            <a:r>
              <a:rPr kumimoji="0" lang="en-US" altLang="zh-CN" sz="18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§</a:t>
            </a:r>
            <a:r>
              <a:rPr kumimoji="0" lang="en-US" altLang="zh-CN" sz="1800" dirty="0">
                <a:latin typeface="+mn-lt"/>
                <a:ea typeface="微软雅黑 Light" panose="020B0502040204020203" pitchFamily="34" charset="-122"/>
              </a:rPr>
              <a:t>16)</a:t>
            </a:r>
            <a:endParaRPr kumimoji="0" lang="zh-CN" altLang="en-US" sz="1800" dirty="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15" name="Text Box 53">
            <a:extLst>
              <a:ext uri="{FF2B5EF4-FFF2-40B4-BE49-F238E27FC236}">
                <a16:creationId xmlns:a16="http://schemas.microsoft.com/office/drawing/2014/main" id="{264A9553-E7AB-4A1A-A0B3-F6A551B91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7910" y="4894862"/>
            <a:ext cx="800219" cy="1292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sz="2000">
                <a:latin typeface="+mn-lt"/>
                <a:ea typeface="微软雅黑 Light" panose="020B0502040204020203" pitchFamily="34" charset="-122"/>
              </a:rPr>
              <a:t>&amp;</a:t>
            </a:r>
            <a:r>
              <a:rPr kumimoji="0" lang="zh-CN" altLang="en-US" sz="2000">
                <a:latin typeface="+mn-lt"/>
                <a:ea typeface="微软雅黑 Light" panose="020B0502040204020203" pitchFamily="34" charset="-122"/>
              </a:rPr>
              <a:t>事务调度</a:t>
            </a:r>
          </a:p>
          <a:p>
            <a:pPr eaLnBrk="1" hangingPunct="1"/>
            <a:r>
              <a:rPr kumimoji="0" lang="zh-CN" altLang="en-US" sz="2000">
                <a:latin typeface="+mn-lt"/>
                <a:ea typeface="微软雅黑 Light" panose="020B0502040204020203" pitchFamily="34" charset="-122"/>
              </a:rPr>
              <a:t>并发控制</a:t>
            </a:r>
          </a:p>
        </p:txBody>
      </p:sp>
      <p:sp>
        <p:nvSpPr>
          <p:cNvPr id="116" name="Text Box 54">
            <a:extLst>
              <a:ext uri="{FF2B5EF4-FFF2-40B4-BE49-F238E27FC236}">
                <a16:creationId xmlns:a16="http://schemas.microsoft.com/office/drawing/2014/main" id="{6CB5B1CB-0DF1-451E-BECB-8B2AE062F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3051" y="4966299"/>
            <a:ext cx="492443" cy="111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>
                <a:latin typeface="+mn-lt"/>
                <a:ea typeface="微软雅黑 Light" panose="020B0502040204020203" pitchFamily="34" charset="-122"/>
              </a:rPr>
              <a:t>死锁处理</a:t>
            </a:r>
          </a:p>
        </p:txBody>
      </p:sp>
      <p:sp>
        <p:nvSpPr>
          <p:cNvPr id="117" name="Text Box 55">
            <a:extLst>
              <a:ext uri="{FF2B5EF4-FFF2-40B4-BE49-F238E27FC236}">
                <a16:creationId xmlns:a16="http://schemas.microsoft.com/office/drawing/2014/main" id="{F44286F0-A4D2-46E8-9308-BBE964BCF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6177" y="4920262"/>
            <a:ext cx="492443" cy="111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恢复技术</a:t>
            </a:r>
          </a:p>
        </p:txBody>
      </p:sp>
      <p:sp>
        <p:nvSpPr>
          <p:cNvPr id="118" name="Text Box 56">
            <a:extLst>
              <a:ext uri="{FF2B5EF4-FFF2-40B4-BE49-F238E27FC236}">
                <a16:creationId xmlns:a16="http://schemas.microsoft.com/office/drawing/2014/main" id="{4B863B99-0FB6-4752-9450-10C1453F3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8704" y="3381974"/>
            <a:ext cx="671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sz="1800" dirty="0">
                <a:latin typeface="+mn-lt"/>
                <a:ea typeface="微软雅黑 Light" panose="020B0502040204020203" pitchFamily="34" charset="-122"/>
              </a:rPr>
              <a:t>(</a:t>
            </a:r>
            <a:r>
              <a:rPr kumimoji="0" lang="en-US" altLang="zh-CN" sz="18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§</a:t>
            </a:r>
            <a:r>
              <a:rPr kumimoji="0" lang="en-US" altLang="zh-CN" sz="1800" dirty="0">
                <a:latin typeface="+mn-lt"/>
                <a:ea typeface="微软雅黑 Light" panose="020B0502040204020203" pitchFamily="34" charset="-122"/>
              </a:rPr>
              <a:t>15)</a:t>
            </a:r>
            <a:endParaRPr kumimoji="0" lang="zh-CN" altLang="en-US" sz="1800" dirty="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19" name="Text Box 57">
            <a:extLst>
              <a:ext uri="{FF2B5EF4-FFF2-40B4-BE49-F238E27FC236}">
                <a16:creationId xmlns:a16="http://schemas.microsoft.com/office/drawing/2014/main" id="{8B793FAA-76F0-4824-85E4-B1CE975CB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9341" y="6118824"/>
            <a:ext cx="671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sz="1800" dirty="0">
                <a:latin typeface="+mn-lt"/>
                <a:ea typeface="微软雅黑 Light" panose="020B0502040204020203" pitchFamily="34" charset="-122"/>
              </a:rPr>
              <a:t>(</a:t>
            </a:r>
            <a:r>
              <a:rPr kumimoji="0" lang="en-US" altLang="zh-CN" sz="18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§</a:t>
            </a:r>
            <a:r>
              <a:rPr kumimoji="0" lang="en-US" altLang="zh-CN" sz="1800" dirty="0">
                <a:latin typeface="+mn-lt"/>
                <a:ea typeface="微软雅黑 Light" panose="020B0502040204020203" pitchFamily="34" charset="-122"/>
              </a:rPr>
              <a:t>17)</a:t>
            </a:r>
            <a:endParaRPr kumimoji="0" lang="zh-CN" altLang="en-US" sz="1800" dirty="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20" name="Text Box 58">
            <a:extLst>
              <a:ext uri="{FF2B5EF4-FFF2-40B4-BE49-F238E27FC236}">
                <a16:creationId xmlns:a16="http://schemas.microsoft.com/office/drawing/2014/main" id="{76024069-4B77-4274-9C31-B365266AC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0279" y="6118824"/>
            <a:ext cx="671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sz="1800" dirty="0">
                <a:latin typeface="+mn-lt"/>
                <a:ea typeface="微软雅黑 Light" panose="020B0502040204020203" pitchFamily="34" charset="-122"/>
              </a:rPr>
              <a:t>(</a:t>
            </a:r>
            <a:r>
              <a:rPr kumimoji="0" lang="en-US" altLang="zh-CN" sz="18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§</a:t>
            </a:r>
            <a:r>
              <a:rPr kumimoji="0" lang="en-US" altLang="zh-CN" sz="1800" dirty="0">
                <a:latin typeface="+mn-lt"/>
                <a:ea typeface="微软雅黑 Light" panose="020B0502040204020203" pitchFamily="34" charset="-122"/>
              </a:rPr>
              <a:t>18)</a:t>
            </a:r>
            <a:endParaRPr kumimoji="0" lang="zh-CN" altLang="en-US" sz="1800" dirty="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21" name="Text Box 59">
            <a:extLst>
              <a:ext uri="{FF2B5EF4-FFF2-40B4-BE49-F238E27FC236}">
                <a16:creationId xmlns:a16="http://schemas.microsoft.com/office/drawing/2014/main" id="{0D251B24-2AEB-404E-BD54-54B301386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7266" y="6045799"/>
            <a:ext cx="671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sz="1800" dirty="0">
                <a:solidFill>
                  <a:schemeClr val="folHlink"/>
                </a:solidFill>
                <a:latin typeface="+mn-lt"/>
                <a:ea typeface="微软雅黑 Light" panose="020B0502040204020203" pitchFamily="34" charset="-122"/>
              </a:rPr>
              <a:t>(</a:t>
            </a:r>
            <a:r>
              <a:rPr kumimoji="0" lang="en-US" altLang="zh-CN" sz="1800" dirty="0">
                <a:solidFill>
                  <a:schemeClr val="folHlink"/>
                </a:solidFill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§</a:t>
            </a:r>
            <a:r>
              <a:rPr kumimoji="0" lang="en-US" altLang="zh-CN" sz="1800" dirty="0">
                <a:solidFill>
                  <a:schemeClr val="folHlink"/>
                </a:solidFill>
                <a:latin typeface="+mn-lt"/>
                <a:ea typeface="微软雅黑 Light" panose="020B0502040204020203" pitchFamily="34" charset="-122"/>
              </a:rPr>
              <a:t>19)</a:t>
            </a:r>
            <a:endParaRPr kumimoji="0" lang="zh-CN" altLang="en-US" sz="1800" dirty="0">
              <a:solidFill>
                <a:schemeClr val="folHlink"/>
              </a:solidFill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22" name="Text Box 60">
            <a:extLst>
              <a:ext uri="{FF2B5EF4-FFF2-40B4-BE49-F238E27FC236}">
                <a16:creationId xmlns:a16="http://schemas.microsoft.com/office/drawing/2014/main" id="{F4C8C18A-568A-4F54-A6A9-790432391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065" y="6270248"/>
            <a:ext cx="14622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Fig. 18.0.1</a:t>
            </a:r>
            <a:endParaRPr lang="zh-CN" altLang="en-US" dirty="0">
              <a:latin typeface="+mn-lt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7482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C6A35B-B4F8-4F15-B490-2EE068D0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28D51C-E7D5-4FEA-BD6A-2EB525353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E3C32-AC53-4BB7-AFF9-2D209157DE98}" type="datetime1">
              <a:rPr lang="zh-CN" altLang="en-US" smtClean="0"/>
              <a:t>2021/12/20</a:t>
            </a:fld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C903CF-5199-4285-B65D-FACE6B32B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880" y="160443"/>
            <a:ext cx="7563137" cy="635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79FBF14-D551-46B6-898D-BA871C987C2F}"/>
              </a:ext>
            </a:extLst>
          </p:cNvPr>
          <p:cNvCxnSpPr/>
          <p:nvPr/>
        </p:nvCxnSpPr>
        <p:spPr>
          <a:xfrm>
            <a:off x="2349661" y="2158678"/>
            <a:ext cx="50928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FAAA22A-DEC3-4AF2-8EB4-7ECB1313CAE0}"/>
              </a:ext>
            </a:extLst>
          </p:cNvPr>
          <p:cNvCxnSpPr/>
          <p:nvPr/>
        </p:nvCxnSpPr>
        <p:spPr>
          <a:xfrm>
            <a:off x="4197752" y="3717402"/>
            <a:ext cx="50928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CD7B336-C502-4F19-86CF-65918B91DB73}"/>
              </a:ext>
            </a:extLst>
          </p:cNvPr>
          <p:cNvCxnSpPr/>
          <p:nvPr/>
        </p:nvCxnSpPr>
        <p:spPr>
          <a:xfrm>
            <a:off x="6096000" y="5262623"/>
            <a:ext cx="50928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9DF5A25-432D-4C93-BB98-C1704492C6E5}"/>
              </a:ext>
            </a:extLst>
          </p:cNvPr>
          <p:cNvSpPr txBox="1"/>
          <p:nvPr/>
        </p:nvSpPr>
        <p:spPr>
          <a:xfrm>
            <a:off x="2691115" y="6031210"/>
            <a:ext cx="88357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18.02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63755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F6656-0805-4B52-BFBF-E86D96EA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2"/>
                </a:solidFill>
              </a:rPr>
              <a:t>2PL Properties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8CB353-BEFB-477E-8AD7-ED8C1B9DC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5263" indent="-195263" eaLnBrk="1" hangingPunct="1"/>
            <a:r>
              <a:rPr lang="en-US" altLang="zh-CN" dirty="0"/>
              <a:t>2PL guarantees </a:t>
            </a:r>
            <a:r>
              <a:rPr lang="en-US" altLang="zh-CN" dirty="0">
                <a:solidFill>
                  <a:srgbClr val="2D0EE4"/>
                </a:solidFill>
              </a:rPr>
              <a:t>conflict serializability</a:t>
            </a:r>
          </a:p>
          <a:p>
            <a:pPr marL="552451" lvl="1" indent="-195263"/>
            <a:r>
              <a:rPr lang="en-US" altLang="zh-CN" dirty="0"/>
              <a:t>generates conflict serializable concurrent schedules</a:t>
            </a:r>
          </a:p>
          <a:p>
            <a:pPr marL="195263" indent="-195263" eaLnBrk="1" hangingPunct="1"/>
            <a:endParaRPr lang="en-US" altLang="zh-CN" dirty="0"/>
          </a:p>
          <a:p>
            <a:pPr marL="195263" indent="-195263" eaLnBrk="1" hangingPunct="1"/>
            <a:r>
              <a:rPr lang="en-US" altLang="zh-CN" dirty="0"/>
              <a:t>2PL does not ensure freedom from deadlock</a:t>
            </a:r>
          </a:p>
          <a:p>
            <a:pPr marL="195263" indent="-195263" eaLnBrk="1" hangingPunct="1"/>
            <a:r>
              <a:rPr lang="en-US" altLang="zh-CN" dirty="0"/>
              <a:t>2PL does not avoid cascading rollback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9F3EB7-85C0-4B4D-AAD2-47BB41EC6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7EB85-DE86-49F5-A898-AB0EAE5AE8E9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99F3C2-ACE8-4855-89E0-0AD3015F2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6" name="AutoShape 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9D441F1B-67FE-4579-A746-25A5A3D5F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04176" y="6090007"/>
            <a:ext cx="228600" cy="142875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628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6C208B-7A32-486A-9322-5C46A878E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  <a:cs typeface="Times New Roman" pitchFamily="18" charset="0"/>
              </a:rPr>
              <a:t>Two Phase Locking Protocol/2PL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A7607B-8988-4B98-9734-4EF20D394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Given a concurrent schedule S in line with 2PL, S is equivalent to a serial schedule S’, such that</a:t>
            </a:r>
            <a:endParaRPr lang="en-US" altLang="zh-CN" dirty="0">
              <a:cs typeface="Times New Roman" pitchFamily="18" charset="0"/>
            </a:endParaRPr>
          </a:p>
          <a:p>
            <a:pPr marL="665163" lvl="1" indent="-279400" eaLnBrk="1" hangingPunct="1"/>
            <a:r>
              <a:rPr lang="en-US" altLang="zh-CN" dirty="0"/>
              <a:t>the ordering of lock points of each transactions in S is the same as the ordering of transactions in S’ </a:t>
            </a:r>
            <a:endParaRPr kumimoji="0" lang="en-US" altLang="zh-CN" dirty="0"/>
          </a:p>
          <a:p>
            <a:pPr marL="0" indent="0" eaLnBrk="1" hangingPunct="1">
              <a:buNone/>
            </a:pPr>
            <a:endParaRPr kumimoji="0" lang="en-US" altLang="zh-CN" dirty="0"/>
          </a:p>
          <a:p>
            <a:pPr marL="195263" indent="-195263" eaLnBrk="1" hangingPunct="1"/>
            <a:r>
              <a:rPr kumimoji="0" lang="en-US" altLang="zh-CN" dirty="0"/>
              <a:t>E.g. S3 in Fig.18.0.3 is conflict serializable, and equivalent to &lt;T</a:t>
            </a:r>
            <a:r>
              <a:rPr kumimoji="0" lang="en-US" altLang="zh-CN" baseline="-25000" dirty="0"/>
              <a:t>5</a:t>
            </a:r>
            <a:r>
              <a:rPr kumimoji="0" lang="en-US" altLang="zh-CN" dirty="0"/>
              <a:t>; T</a:t>
            </a:r>
            <a:r>
              <a:rPr kumimoji="0" lang="en-US" altLang="zh-CN" baseline="-25000" dirty="0"/>
              <a:t>6</a:t>
            </a:r>
            <a:r>
              <a:rPr kumimoji="0" lang="en-US" altLang="zh-CN" dirty="0"/>
              <a:t>’ &gt;</a:t>
            </a:r>
            <a:endParaRPr lang="zh-CN" altLang="en-US" dirty="0"/>
          </a:p>
          <a:p>
            <a:pPr marL="665163" lvl="1" indent="-279400" eaLnBrk="1" hangingPunct="1"/>
            <a:r>
              <a:rPr kumimoji="0" lang="en-US" altLang="zh-CN" dirty="0"/>
              <a:t>the lock point of T</a:t>
            </a:r>
            <a:r>
              <a:rPr kumimoji="0" lang="en-US" altLang="zh-CN" baseline="-25000" dirty="0"/>
              <a:t>5</a:t>
            </a:r>
            <a:r>
              <a:rPr kumimoji="0" lang="en-US" altLang="zh-CN" dirty="0"/>
              <a:t> is before the lock point of T</a:t>
            </a:r>
            <a:r>
              <a:rPr kumimoji="0" lang="en-US" altLang="zh-CN" baseline="-25000" dirty="0"/>
              <a:t>6</a:t>
            </a:r>
            <a:r>
              <a:rPr kumimoji="0" lang="en-US" altLang="zh-CN" dirty="0"/>
              <a:t>’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4F95C1-A809-4580-9595-FB789526A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A290F-B560-4E13-BB28-59B81A9D122D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A1E8E9-B393-49E3-BD27-3C762642B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1430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2D70A2-5C99-402A-82D0-8E8F550B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33E7B5-F562-462B-B0A1-BE1C59091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C318-9B12-4D4B-B4B7-6EE472BA06B2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331756-592E-407C-B66D-1AB86F459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4D27EDC-C3DE-43AC-A1AA-0B649AA61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274" y="6021932"/>
            <a:ext cx="93158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dirty="0">
                <a:latin typeface="+mn-lt"/>
              </a:rPr>
              <a:t>Fig. 18.0.3  A concurrent schedule S</a:t>
            </a:r>
            <a:r>
              <a:rPr kumimoji="0" lang="en-US" altLang="zh-CN" baseline="-25000" dirty="0">
                <a:latin typeface="+mn-lt"/>
              </a:rPr>
              <a:t>3</a:t>
            </a:r>
            <a:r>
              <a:rPr kumimoji="0" lang="en-US" altLang="zh-CN" dirty="0">
                <a:latin typeface="+mn-lt"/>
              </a:rPr>
              <a:t> under  2PL,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equivalent to &lt;T</a:t>
            </a:r>
            <a:r>
              <a:rPr kumimoji="0" lang="en-US" altLang="zh-CN" baseline="-25000" dirty="0">
                <a:latin typeface="+mn-lt"/>
              </a:rPr>
              <a:t>5</a:t>
            </a:r>
            <a:r>
              <a:rPr kumimoji="0" lang="en-US" altLang="zh-CN" dirty="0">
                <a:latin typeface="+mn-lt"/>
              </a:rPr>
              <a:t>; T</a:t>
            </a:r>
            <a:r>
              <a:rPr kumimoji="0" lang="en-US" altLang="zh-CN" baseline="-25000" dirty="0">
                <a:latin typeface="+mn-lt"/>
              </a:rPr>
              <a:t>6</a:t>
            </a:r>
            <a:r>
              <a:rPr kumimoji="0" lang="en-US" altLang="zh-CN" dirty="0">
                <a:latin typeface="+mn-lt"/>
              </a:rPr>
              <a:t>’ &gt;</a:t>
            </a:r>
            <a:endParaRPr lang="zh-CN" altLang="en-US" dirty="0">
              <a:latin typeface="+mn-lt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F95E9D5-D2EC-4C2B-8BFD-B17FE950A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756" y="756503"/>
            <a:ext cx="1963738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dirty="0">
                <a:latin typeface="+mn-lt"/>
              </a:rPr>
              <a:t>        T</a:t>
            </a:r>
            <a:r>
              <a:rPr kumimoji="0" lang="en-US" altLang="zh-CN" baseline="-25000" dirty="0">
                <a:latin typeface="+mn-lt"/>
              </a:rPr>
              <a:t>5</a:t>
            </a:r>
          </a:p>
          <a:p>
            <a:pPr eaLnBrk="1" hangingPunct="1"/>
            <a:r>
              <a:rPr kumimoji="0" lang="en-US" altLang="zh-CN" dirty="0">
                <a:solidFill>
                  <a:srgbClr val="FF0000"/>
                </a:solidFill>
                <a:latin typeface="+mn-lt"/>
              </a:rPr>
              <a:t>Lock-X</a:t>
            </a:r>
            <a:r>
              <a:rPr kumimoji="0" lang="en-US" altLang="zh-CN" dirty="0">
                <a:latin typeface="+mn-lt"/>
              </a:rPr>
              <a:t>(A)</a:t>
            </a:r>
          </a:p>
          <a:p>
            <a:pPr eaLnBrk="1" hangingPunct="1"/>
            <a:r>
              <a:rPr kumimoji="0" lang="en-US" altLang="zh-CN" dirty="0">
                <a:latin typeface="+mn-lt"/>
              </a:rPr>
              <a:t>read (A)</a:t>
            </a:r>
            <a:endParaRPr kumimoji="0" lang="en-US" altLang="zh-CN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r>
              <a:rPr kumimoji="0" lang="en-US" altLang="zh-CN" dirty="0">
                <a:solidFill>
                  <a:srgbClr val="FF0000"/>
                </a:solidFill>
                <a:latin typeface="+mn-lt"/>
              </a:rPr>
              <a:t>Lock-S</a:t>
            </a:r>
            <a:r>
              <a:rPr kumimoji="0" lang="en-US" altLang="zh-CN" dirty="0">
                <a:latin typeface="+mn-lt"/>
              </a:rPr>
              <a:t>(B)</a:t>
            </a:r>
          </a:p>
          <a:p>
            <a:pPr eaLnBrk="1" hangingPunct="1"/>
            <a:r>
              <a:rPr kumimoji="0" lang="en-US" altLang="zh-CN" dirty="0">
                <a:latin typeface="+mn-lt"/>
              </a:rPr>
              <a:t>read (B)</a:t>
            </a:r>
          </a:p>
          <a:p>
            <a:pPr eaLnBrk="1" hangingPunct="1"/>
            <a:r>
              <a:rPr kumimoji="0" lang="en-US" altLang="zh-CN" dirty="0">
                <a:solidFill>
                  <a:srgbClr val="2D0EE4"/>
                </a:solidFill>
                <a:latin typeface="+mn-lt"/>
              </a:rPr>
              <a:t>Unlock (B)</a:t>
            </a:r>
          </a:p>
          <a:p>
            <a:pPr eaLnBrk="1" hangingPunct="1"/>
            <a:endParaRPr kumimoji="0" lang="en-US" altLang="zh-CN" dirty="0">
              <a:solidFill>
                <a:schemeClr val="folHlink"/>
              </a:solidFill>
              <a:latin typeface="+mn-lt"/>
            </a:endParaRPr>
          </a:p>
          <a:p>
            <a:pPr eaLnBrk="1" hangingPunct="1"/>
            <a:r>
              <a:rPr kumimoji="0" lang="en-US" altLang="zh-CN" dirty="0">
                <a:latin typeface="+mn-lt"/>
              </a:rPr>
              <a:t>write (A)</a:t>
            </a:r>
          </a:p>
          <a:p>
            <a:pPr eaLnBrk="1" hangingPunct="1"/>
            <a:endParaRPr kumimoji="0" lang="en-US" altLang="zh-CN" dirty="0">
              <a:solidFill>
                <a:schemeClr val="accent2"/>
              </a:solidFill>
              <a:latin typeface="+mn-lt"/>
            </a:endParaRPr>
          </a:p>
          <a:p>
            <a:pPr eaLnBrk="1" hangingPunct="1"/>
            <a:r>
              <a:rPr kumimoji="0" lang="en-US" altLang="zh-CN" dirty="0">
                <a:solidFill>
                  <a:srgbClr val="2D0EE4"/>
                </a:solidFill>
                <a:latin typeface="+mn-lt"/>
              </a:rPr>
              <a:t>Unlock (A)</a:t>
            </a:r>
          </a:p>
          <a:p>
            <a:pPr eaLnBrk="1" hangingPunct="1"/>
            <a:endParaRPr kumimoji="0" lang="en-US" altLang="zh-CN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01D9DA5F-3032-4B95-8AC2-0B54A7BCA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3681" y="756503"/>
            <a:ext cx="1963738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dirty="0">
                <a:latin typeface="+mn-lt"/>
              </a:rPr>
              <a:t>        </a:t>
            </a:r>
            <a:r>
              <a:rPr kumimoji="0" lang="en-US" altLang="zh-CN" b="1" dirty="0">
                <a:latin typeface="+mn-lt"/>
              </a:rPr>
              <a:t>T</a:t>
            </a:r>
            <a:r>
              <a:rPr kumimoji="0" lang="en-US" altLang="zh-CN" baseline="-25000" dirty="0">
                <a:latin typeface="+mn-lt"/>
              </a:rPr>
              <a:t>6</a:t>
            </a:r>
            <a:r>
              <a:rPr kumimoji="0" lang="en-US" altLang="zh-CN" b="1" dirty="0">
                <a:latin typeface="+mn-lt"/>
              </a:rPr>
              <a:t>’</a:t>
            </a:r>
          </a:p>
          <a:p>
            <a:pPr eaLnBrk="1" hangingPunct="1"/>
            <a:endParaRPr kumimoji="0" lang="en-US" altLang="zh-CN" b="1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endParaRPr kumimoji="0" lang="en-US" altLang="zh-CN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endParaRPr kumimoji="0" lang="en-US" altLang="zh-CN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endParaRPr kumimoji="0" lang="en-US" altLang="zh-CN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endParaRPr kumimoji="0" lang="en-US" altLang="zh-CN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r>
              <a:rPr kumimoji="0" lang="en-US" altLang="zh-CN" dirty="0">
                <a:solidFill>
                  <a:srgbClr val="FF0000"/>
                </a:solidFill>
                <a:latin typeface="+mn-lt"/>
              </a:rPr>
              <a:t>Lock-X</a:t>
            </a:r>
            <a:r>
              <a:rPr kumimoji="0" lang="en-US" altLang="zh-CN" dirty="0">
                <a:latin typeface="+mn-lt"/>
              </a:rPr>
              <a:t>(B)</a:t>
            </a:r>
          </a:p>
          <a:p>
            <a:pPr eaLnBrk="1" hangingPunct="1"/>
            <a:endParaRPr kumimoji="0" lang="en-US" altLang="zh-CN" dirty="0">
              <a:latin typeface="+mn-lt"/>
            </a:endParaRPr>
          </a:p>
          <a:p>
            <a:pPr eaLnBrk="1" hangingPunct="1"/>
            <a:r>
              <a:rPr kumimoji="0" lang="en-US" altLang="zh-CN" dirty="0">
                <a:latin typeface="+mn-lt"/>
              </a:rPr>
              <a:t>read (B)</a:t>
            </a:r>
            <a:endParaRPr kumimoji="0" lang="en-US" altLang="zh-CN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endParaRPr kumimoji="0" lang="en-US" altLang="zh-CN" dirty="0">
              <a:latin typeface="+mn-lt"/>
            </a:endParaRPr>
          </a:p>
          <a:p>
            <a:pPr eaLnBrk="1" hangingPunct="1"/>
            <a:r>
              <a:rPr kumimoji="0" lang="en-US" altLang="zh-CN" dirty="0">
                <a:latin typeface="+mn-lt"/>
              </a:rPr>
              <a:t>write (B)</a:t>
            </a:r>
          </a:p>
          <a:p>
            <a:pPr eaLnBrk="1" hangingPunct="1"/>
            <a:r>
              <a:rPr kumimoji="0" lang="en-US" altLang="zh-CN" dirty="0">
                <a:solidFill>
                  <a:srgbClr val="2D0EE4"/>
                </a:solidFill>
                <a:latin typeface="+mn-lt"/>
              </a:rPr>
              <a:t>Unlock (B)</a:t>
            </a:r>
          </a:p>
          <a:p>
            <a:pPr eaLnBrk="1" hangingPunct="1"/>
            <a:endParaRPr kumimoji="0" lang="en-US" altLang="zh-CN" dirty="0">
              <a:solidFill>
                <a:schemeClr val="folHlink"/>
              </a:solidFill>
              <a:latin typeface="+mn-lt"/>
            </a:endParaRP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62F6B054-8663-4ADB-A1DB-8FB0A79AD5D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1431" y="1188303"/>
            <a:ext cx="8604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60E57B60-8135-4FD0-B115-FEA383D08A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71281" y="827941"/>
            <a:ext cx="7938" cy="5030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BAA4BD37-7336-40D0-991D-F6BD07A9C8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09471" y="3510105"/>
            <a:ext cx="7207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506266E8-E581-472C-A478-13C16E2F2E9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9314" y="2287329"/>
            <a:ext cx="5762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2C927E97-18B0-4E28-B82D-0278C713D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616" y="2061138"/>
            <a:ext cx="6286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dirty="0">
                <a:latin typeface="+mn-lt"/>
              </a:rPr>
              <a:t>LP5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ED3CBF88-B464-44C6-B982-E3C0D4D7F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184" y="3280489"/>
            <a:ext cx="7056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dirty="0">
                <a:latin typeface="+mn-lt"/>
              </a:rPr>
              <a:t>LP6’</a:t>
            </a: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6A6B586A-1CFF-4BE4-9620-9442881C4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981" y="267115"/>
            <a:ext cx="8626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SzPct val="115000"/>
              <a:buFontTx/>
              <a:buChar char="•"/>
            </a:pPr>
            <a:endParaRPr kumimoji="0" lang="en-US" altLang="zh-CN" b="1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0CF13E58-9F50-4DC7-9A55-90D3D88B0C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5481" y="3039328"/>
            <a:ext cx="8382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4CD786CB-8F56-4E39-B049-98F5E5843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9881" y="2201128"/>
            <a:ext cx="1353256" cy="46166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</a:rPr>
              <a:t>Lock-X(B)</a:t>
            </a:r>
            <a:endParaRPr kumimoji="0" lang="zh-CN" altLang="en-US">
              <a:latin typeface="+mn-lt"/>
            </a:endParaRPr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D470198C-8B6A-44B4-ABBE-391A8F104DF1}"/>
              </a:ext>
            </a:extLst>
          </p:cNvPr>
          <p:cNvSpPr>
            <a:spLocks/>
          </p:cNvSpPr>
          <p:nvPr/>
        </p:nvSpPr>
        <p:spPr bwMode="auto">
          <a:xfrm>
            <a:off x="7323881" y="2429728"/>
            <a:ext cx="241300" cy="609600"/>
          </a:xfrm>
          <a:custGeom>
            <a:avLst/>
            <a:gdLst>
              <a:gd name="T0" fmla="*/ 2147483647 w 152"/>
              <a:gd name="T1" fmla="*/ 0 h 384"/>
              <a:gd name="T2" fmla="*/ 2147483647 w 152"/>
              <a:gd name="T3" fmla="*/ 2147483647 h 384"/>
              <a:gd name="T4" fmla="*/ 0 w 152"/>
              <a:gd name="T5" fmla="*/ 2147483647 h 384"/>
              <a:gd name="T6" fmla="*/ 0 60000 65536"/>
              <a:gd name="T7" fmla="*/ 0 60000 65536"/>
              <a:gd name="T8" fmla="*/ 0 60000 65536"/>
              <a:gd name="T9" fmla="*/ 0 w 152"/>
              <a:gd name="T10" fmla="*/ 0 h 384"/>
              <a:gd name="T11" fmla="*/ 152 w 152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" h="384">
                <a:moveTo>
                  <a:pt x="48" y="0"/>
                </a:moveTo>
                <a:cubicBezTo>
                  <a:pt x="100" y="40"/>
                  <a:pt x="152" y="80"/>
                  <a:pt x="144" y="144"/>
                </a:cubicBezTo>
                <a:cubicBezTo>
                  <a:pt x="136" y="208"/>
                  <a:pt x="24" y="344"/>
                  <a:pt x="0" y="384"/>
                </a:cubicBezTo>
              </a:path>
            </a:pathLst>
          </a:custGeom>
          <a:noFill/>
          <a:ln w="9525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Text Box 15">
            <a:extLst>
              <a:ext uri="{FF2B5EF4-FFF2-40B4-BE49-F238E27FC236}">
                <a16:creationId xmlns:a16="http://schemas.microsoft.com/office/drawing/2014/main" id="{CAD2D97B-E28F-4A17-BECE-50E984408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8434" y="2504818"/>
            <a:ext cx="8713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F0000"/>
                </a:solidFill>
                <a:latin typeface="+mn-lt"/>
              </a:rPr>
              <a:t>waiting</a:t>
            </a:r>
          </a:p>
        </p:txBody>
      </p:sp>
    </p:spTree>
    <p:extLst>
      <p:ext uri="{BB962C8B-B14F-4D97-AF65-F5344CB8AC3E}">
        <p14:creationId xmlns:p14="http://schemas.microsoft.com/office/powerpoint/2010/main" val="3183107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817EAE-F9AB-4BDD-BD9C-F0A37A950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C</a:t>
            </a:r>
            <a:r>
              <a:rPr lang="en-US" altLang="zh-CN" sz="2800" dirty="0">
                <a:solidFill>
                  <a:schemeClr val="tx2"/>
                </a:solidFill>
              </a:rPr>
              <a:t>onstruct the schedules in line with 2PL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A4438-5218-43B1-8643-9D35D222A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dirty="0"/>
              <a:t>给定若干事务, 构造满足</a:t>
            </a:r>
            <a:r>
              <a:rPr lang="en-US" altLang="zh-CN" dirty="0"/>
              <a:t>2PL</a:t>
            </a:r>
            <a:r>
              <a:rPr lang="zh-CN" altLang="en-US" dirty="0"/>
              <a:t>的并发调度</a:t>
            </a:r>
            <a:r>
              <a:rPr lang="en-US" altLang="zh-CN" dirty="0"/>
              <a:t>S</a:t>
            </a:r>
          </a:p>
          <a:p>
            <a:pPr marL="742950" lvl="1" indent="-285750"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/>
              <a:t>为各事务添加加锁和解锁操作，各事务应满足</a:t>
            </a:r>
            <a:r>
              <a:rPr lang="en-US" altLang="zh-CN" dirty="0"/>
              <a:t>2PL</a:t>
            </a:r>
            <a:r>
              <a:rPr lang="zh-CN" altLang="en-US" dirty="0"/>
              <a:t>要求，即事务内部分为生长和收缩2个阶段</a:t>
            </a:r>
          </a:p>
          <a:p>
            <a:pPr marL="742950" lvl="1" indent="-285750"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/>
              <a:t>根据各事务的锁点位置和锁的互斥性 (相容关系)，安排各事务的并发执行</a:t>
            </a:r>
          </a:p>
          <a:p>
            <a:pPr marL="742950" lvl="1" indent="-285750" eaLnBrk="1" hangingPunct="1">
              <a:lnSpc>
                <a:spcPct val="110000"/>
              </a:lnSpc>
              <a:spcBef>
                <a:spcPts val="600"/>
              </a:spcBef>
            </a:pPr>
            <a:r>
              <a:rPr lang="en-US" altLang="zh-CN" dirty="0"/>
              <a:t>S</a:t>
            </a:r>
            <a:r>
              <a:rPr lang="zh-CN" altLang="en-US" dirty="0"/>
              <a:t>中各事务的</a:t>
            </a:r>
            <a:r>
              <a:rPr lang="en-US" altLang="zh-CN" dirty="0"/>
              <a:t>growing phase</a:t>
            </a:r>
            <a:r>
              <a:rPr lang="zh-CN" altLang="en-US" dirty="0"/>
              <a:t>和</a:t>
            </a:r>
            <a:r>
              <a:rPr lang="en-US" altLang="zh-CN" dirty="0"/>
              <a:t>shrinking phase </a:t>
            </a:r>
            <a:r>
              <a:rPr lang="zh-CN" altLang="en-US" dirty="0"/>
              <a:t>应尽可能错开，</a:t>
            </a:r>
            <a:r>
              <a:rPr lang="zh-CN" altLang="en-US" u="sng" dirty="0">
                <a:solidFill>
                  <a:srgbClr val="2D0EE4"/>
                </a:solidFill>
              </a:rPr>
              <a:t>不允许访问同一数据的</a:t>
            </a:r>
            <a:r>
              <a:rPr lang="en-US" altLang="zh-CN" u="sng" dirty="0">
                <a:solidFill>
                  <a:srgbClr val="2D0EE4"/>
                </a:solidFill>
              </a:rPr>
              <a:t>2</a:t>
            </a:r>
            <a:r>
              <a:rPr lang="zh-CN" altLang="en-US" u="sng" dirty="0">
                <a:solidFill>
                  <a:srgbClr val="2D0EE4"/>
                </a:solidFill>
              </a:rPr>
              <a:t>个事务（冲突事务）同时处于</a:t>
            </a:r>
            <a:r>
              <a:rPr lang="en-US" altLang="zh-CN" u="sng" dirty="0">
                <a:solidFill>
                  <a:srgbClr val="2D0EE4"/>
                </a:solidFill>
              </a:rPr>
              <a:t>growing phase</a:t>
            </a:r>
            <a:endParaRPr kumimoji="0" lang="en-US" altLang="zh-CN" u="sng" dirty="0">
              <a:solidFill>
                <a:srgbClr val="2D0EE4"/>
              </a:solidFill>
            </a:endParaRPr>
          </a:p>
          <a:p>
            <a:pPr marL="342900" indent="-342900" eaLnBrk="1" hangingPunct="1">
              <a:lnSpc>
                <a:spcPct val="110000"/>
              </a:lnSpc>
              <a:spcBef>
                <a:spcPts val="600"/>
              </a:spcBef>
            </a:pPr>
            <a:endParaRPr kumimoji="0" lang="en-US" altLang="zh-CN" u="sng" dirty="0"/>
          </a:p>
          <a:p>
            <a:pPr marL="342900" indent="-342900" eaLnBrk="1" hangingPunct="1">
              <a:lnSpc>
                <a:spcPct val="110000"/>
              </a:lnSpc>
              <a:spcBef>
                <a:spcPts val="600"/>
              </a:spcBef>
            </a:pPr>
            <a:r>
              <a:rPr kumimoji="0" lang="en-US" altLang="zh-CN" dirty="0"/>
              <a:t>E.g. A concurrent schedule S4 in Fig.18.0.4</a:t>
            </a:r>
            <a:endParaRPr kumimoji="0" lang="zh-CN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DFC31-4E7B-4CD8-81D6-319A6BF7F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AB8D-4F5C-4CB4-8C98-D6A4AB110120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1A39BC-136B-4FF7-915C-5526DDFD5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001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B85C08B-FB3D-4C0E-B723-9383612B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88290F-FF48-4817-87C1-E779AFE11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00F2-0359-43D0-A5CF-40CB8186A7BD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3DA3E7FD-DFCC-4AC9-B2DE-079D50EF4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772" y="381000"/>
            <a:ext cx="1963738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dirty="0">
                <a:latin typeface="+mn-lt"/>
              </a:rPr>
              <a:t>        T</a:t>
            </a:r>
            <a:r>
              <a:rPr kumimoji="0" lang="en-US" altLang="zh-CN" baseline="-25000" dirty="0">
                <a:latin typeface="+mn-lt"/>
              </a:rPr>
              <a:t>5</a:t>
            </a:r>
          </a:p>
          <a:p>
            <a:pPr eaLnBrk="1" hangingPunct="1"/>
            <a:endParaRPr kumimoji="0" lang="en-US" altLang="zh-CN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r>
              <a:rPr kumimoji="0" lang="en-US" altLang="zh-CN" dirty="0">
                <a:solidFill>
                  <a:srgbClr val="FF0000"/>
                </a:solidFill>
                <a:latin typeface="+mn-lt"/>
              </a:rPr>
              <a:t>Lock-X</a:t>
            </a:r>
            <a:r>
              <a:rPr kumimoji="0" lang="en-US" altLang="zh-CN" dirty="0">
                <a:latin typeface="+mn-lt"/>
              </a:rPr>
              <a:t>(A)</a:t>
            </a:r>
          </a:p>
          <a:p>
            <a:pPr eaLnBrk="1" hangingPunct="1"/>
            <a:endParaRPr kumimoji="0" lang="en-US" altLang="zh-CN" dirty="0">
              <a:latin typeface="+mn-lt"/>
            </a:endParaRPr>
          </a:p>
          <a:p>
            <a:pPr eaLnBrk="1" hangingPunct="1"/>
            <a:r>
              <a:rPr kumimoji="0" lang="en-US" altLang="zh-CN" dirty="0">
                <a:latin typeface="+mn-lt"/>
              </a:rPr>
              <a:t>read (A)</a:t>
            </a:r>
          </a:p>
          <a:p>
            <a:pPr eaLnBrk="1" hangingPunct="1"/>
            <a:endParaRPr kumimoji="0" lang="en-US" altLang="zh-CN" dirty="0">
              <a:latin typeface="+mn-lt"/>
            </a:endParaRPr>
          </a:p>
          <a:p>
            <a:pPr eaLnBrk="1" hangingPunct="1"/>
            <a:endParaRPr kumimoji="0" lang="en-US" altLang="zh-CN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r>
              <a:rPr kumimoji="0" lang="en-US" altLang="zh-CN" dirty="0">
                <a:solidFill>
                  <a:srgbClr val="FF0000"/>
                </a:solidFill>
                <a:latin typeface="+mn-lt"/>
              </a:rPr>
              <a:t>Lock-S(B)</a:t>
            </a:r>
          </a:p>
          <a:p>
            <a:pPr eaLnBrk="1" hangingPunct="1"/>
            <a:endParaRPr kumimoji="0" lang="en-US" altLang="zh-CN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r>
              <a:rPr kumimoji="0" lang="en-US" altLang="zh-CN" dirty="0">
                <a:latin typeface="+mn-lt"/>
              </a:rPr>
              <a:t>read (B)</a:t>
            </a:r>
          </a:p>
          <a:p>
            <a:pPr eaLnBrk="1" hangingPunct="1"/>
            <a:r>
              <a:rPr kumimoji="0" lang="en-US" altLang="zh-CN" dirty="0">
                <a:solidFill>
                  <a:srgbClr val="2D0EE4"/>
                </a:solidFill>
                <a:latin typeface="+mn-lt"/>
              </a:rPr>
              <a:t>Unlock (B)</a:t>
            </a:r>
          </a:p>
          <a:p>
            <a:pPr eaLnBrk="1" hangingPunct="1"/>
            <a:r>
              <a:rPr kumimoji="0" lang="en-US" altLang="zh-CN" dirty="0">
                <a:latin typeface="+mn-lt"/>
              </a:rPr>
              <a:t>write (A)</a:t>
            </a:r>
          </a:p>
          <a:p>
            <a:pPr eaLnBrk="1" hangingPunct="1"/>
            <a:r>
              <a:rPr kumimoji="0" lang="en-US" altLang="zh-CN" dirty="0">
                <a:solidFill>
                  <a:srgbClr val="2D0EE4"/>
                </a:solidFill>
                <a:latin typeface="+mn-lt"/>
              </a:rPr>
              <a:t>Unlock (A)</a:t>
            </a:r>
          </a:p>
          <a:p>
            <a:pPr eaLnBrk="1" hangingPunct="1"/>
            <a:endParaRPr kumimoji="0" lang="en-US" altLang="zh-CN" dirty="0">
              <a:solidFill>
                <a:schemeClr val="folHlink"/>
              </a:solidFill>
              <a:latin typeface="+mn-lt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54B86773-425A-417E-89A5-B9A1C4835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3897" y="377825"/>
            <a:ext cx="196373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dirty="0">
                <a:latin typeface="+mn-lt"/>
              </a:rPr>
              <a:t>        T</a:t>
            </a:r>
            <a:r>
              <a:rPr kumimoji="0" lang="en-US" altLang="zh-CN" baseline="-25000" dirty="0">
                <a:latin typeface="+mn-lt"/>
              </a:rPr>
              <a:t>6</a:t>
            </a:r>
            <a:r>
              <a:rPr kumimoji="0" lang="en-US" altLang="zh-CN" dirty="0">
                <a:latin typeface="+mn-lt"/>
              </a:rPr>
              <a:t>’</a:t>
            </a:r>
            <a:endParaRPr kumimoji="0" lang="en-US" altLang="zh-CN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r>
              <a:rPr kumimoji="0" lang="en-US" altLang="zh-CN" dirty="0">
                <a:solidFill>
                  <a:srgbClr val="FF0000"/>
                </a:solidFill>
                <a:latin typeface="+mn-lt"/>
              </a:rPr>
              <a:t>Lock-X(B)</a:t>
            </a:r>
          </a:p>
          <a:p>
            <a:pPr eaLnBrk="1" hangingPunct="1"/>
            <a:endParaRPr kumimoji="0" lang="en-US" altLang="zh-CN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r>
              <a:rPr kumimoji="0" lang="en-US" altLang="zh-CN" dirty="0">
                <a:latin typeface="+mn-lt"/>
              </a:rPr>
              <a:t>read (B)</a:t>
            </a:r>
            <a:endParaRPr kumimoji="0" lang="en-US" altLang="zh-CN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endParaRPr kumimoji="0" lang="en-US" altLang="zh-CN" dirty="0">
              <a:latin typeface="+mn-lt"/>
            </a:endParaRPr>
          </a:p>
          <a:p>
            <a:pPr eaLnBrk="1" hangingPunct="1"/>
            <a:r>
              <a:rPr kumimoji="0" lang="en-US" altLang="zh-CN" dirty="0">
                <a:latin typeface="+mn-lt"/>
              </a:rPr>
              <a:t>write (B)</a:t>
            </a:r>
          </a:p>
          <a:p>
            <a:pPr eaLnBrk="1" hangingPunct="1"/>
            <a:r>
              <a:rPr kumimoji="0" lang="en-US" altLang="zh-CN" dirty="0">
                <a:solidFill>
                  <a:srgbClr val="2D0EE4"/>
                </a:solidFill>
                <a:latin typeface="+mn-lt"/>
              </a:rPr>
              <a:t>Unlock (B)</a:t>
            </a:r>
          </a:p>
          <a:p>
            <a:pPr eaLnBrk="1" hangingPunct="1"/>
            <a:endParaRPr kumimoji="0" lang="en-US" altLang="zh-CN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861EC4AC-80E6-4703-A5D9-D8730DA511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0439" y="812799"/>
            <a:ext cx="6792709" cy="222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EEE347BA-3313-4F8B-B6A8-F64E9F3482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33297" y="452438"/>
            <a:ext cx="7938" cy="4878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1D87F33E-E600-46EA-B495-9104E37306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4299" y="1292225"/>
            <a:ext cx="72072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4BA4C00B-78B2-452B-8049-1C108618199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5652" y="3578225"/>
            <a:ext cx="57626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3011664B-BAAA-4619-B771-E419A85DD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226" y="5099992"/>
            <a:ext cx="38836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Font typeface="Wingdings" pitchFamily="2" charset="2"/>
              <a:buChar char="§"/>
            </a:pPr>
            <a:r>
              <a:rPr kumimoji="0" lang="en-US" altLang="zh-CN" dirty="0">
                <a:latin typeface="+mn-lt"/>
              </a:rPr>
              <a:t>  S4 is equivalent to &lt;T6’;T5&gt;</a:t>
            </a:r>
          </a:p>
        </p:txBody>
      </p:sp>
      <p:sp>
        <p:nvSpPr>
          <p:cNvPr id="12" name="AutoShape 9">
            <a:extLst>
              <a:ext uri="{FF2B5EF4-FFF2-40B4-BE49-F238E27FC236}">
                <a16:creationId xmlns:a16="http://schemas.microsoft.com/office/drawing/2014/main" id="{976B0391-A994-46E9-94A9-FCCEFDDD72F8}"/>
              </a:ext>
            </a:extLst>
          </p:cNvPr>
          <p:cNvSpPr>
            <a:spLocks/>
          </p:cNvSpPr>
          <p:nvPr/>
        </p:nvSpPr>
        <p:spPr bwMode="auto">
          <a:xfrm>
            <a:off x="1637697" y="1292225"/>
            <a:ext cx="381000" cy="1828800"/>
          </a:xfrm>
          <a:prstGeom prst="leftBrace">
            <a:avLst>
              <a:gd name="adj1" fmla="val 4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A7346E3F-2E7A-4582-80C8-2BF548DF5B75}"/>
              </a:ext>
            </a:extLst>
          </p:cNvPr>
          <p:cNvSpPr>
            <a:spLocks/>
          </p:cNvSpPr>
          <p:nvPr/>
        </p:nvSpPr>
        <p:spPr bwMode="auto">
          <a:xfrm>
            <a:off x="5133372" y="911225"/>
            <a:ext cx="161925" cy="304800"/>
          </a:xfrm>
          <a:prstGeom prst="leftBrace">
            <a:avLst>
              <a:gd name="adj1" fmla="val 1568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AutoShape 11">
            <a:extLst>
              <a:ext uri="{FF2B5EF4-FFF2-40B4-BE49-F238E27FC236}">
                <a16:creationId xmlns:a16="http://schemas.microsoft.com/office/drawing/2014/main" id="{1D145496-4074-4647-9692-D605DB4844E8}"/>
              </a:ext>
            </a:extLst>
          </p:cNvPr>
          <p:cNvSpPr>
            <a:spLocks/>
          </p:cNvSpPr>
          <p:nvPr/>
        </p:nvSpPr>
        <p:spPr bwMode="auto">
          <a:xfrm>
            <a:off x="3847497" y="3806825"/>
            <a:ext cx="304800" cy="12192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A6650726-6F88-48D1-886C-BADBBF9FB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883" y="1963896"/>
            <a:ext cx="378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</a:rPr>
              <a:t>G</a:t>
            </a: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A2CEA449-E4ED-4771-957A-542D66B9C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2772" y="4191000"/>
            <a:ext cx="3257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</a:rPr>
              <a:t>S</a:t>
            </a:r>
          </a:p>
        </p:txBody>
      </p:sp>
      <p:sp>
        <p:nvSpPr>
          <p:cNvPr id="17" name="AutoShape 14">
            <a:extLst>
              <a:ext uri="{FF2B5EF4-FFF2-40B4-BE49-F238E27FC236}">
                <a16:creationId xmlns:a16="http://schemas.microsoft.com/office/drawing/2014/main" id="{7445462C-1854-4EB5-914A-9C00E50C16DE}"/>
              </a:ext>
            </a:extLst>
          </p:cNvPr>
          <p:cNvSpPr>
            <a:spLocks/>
          </p:cNvSpPr>
          <p:nvPr/>
        </p:nvSpPr>
        <p:spPr bwMode="auto">
          <a:xfrm>
            <a:off x="7276497" y="1673225"/>
            <a:ext cx="304800" cy="12192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68BF8164-C9CD-4521-9CF6-16BCA2BF2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297" y="2041686"/>
            <a:ext cx="3257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dirty="0">
                <a:latin typeface="+mn-lt"/>
              </a:rPr>
              <a:t>S</a:t>
            </a: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4F0C6D49-2C73-4091-A420-85C07B248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2372" y="762000"/>
            <a:ext cx="378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</a:rPr>
              <a:t>G</a:t>
            </a:r>
          </a:p>
        </p:txBody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FD16CF7E-6B12-4B78-9A68-D3589FB50F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9372" y="2917825"/>
            <a:ext cx="1752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59573BC9-A2BD-4AF3-9CC5-90F438061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712" y="5775377"/>
            <a:ext cx="9334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dirty="0">
                <a:latin typeface="+mn-lt"/>
              </a:rPr>
              <a:t>Fig.18.0.4 A concurrent schedule S4 under 2PL protocol constraints</a:t>
            </a:r>
          </a:p>
        </p:txBody>
      </p:sp>
    </p:spTree>
    <p:extLst>
      <p:ext uri="{BB962C8B-B14F-4D97-AF65-F5344CB8AC3E}">
        <p14:creationId xmlns:p14="http://schemas.microsoft.com/office/powerpoint/2010/main" val="2804821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F0CEA-0598-4C03-8F4E-9C227CF3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39D375-ACFB-4A22-9D47-DD7C47FE3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Construct a concurrent schedule that is equivalent to &lt;T</a:t>
            </a:r>
            <a:r>
              <a:rPr lang="en-US" altLang="zh-CN" baseline="-25000" dirty="0"/>
              <a:t>7</a:t>
            </a:r>
            <a:r>
              <a:rPr lang="en-US" altLang="zh-CN" dirty="0"/>
              <a:t>; T</a:t>
            </a:r>
            <a:r>
              <a:rPr lang="en-US" altLang="zh-CN" baseline="-25000" dirty="0"/>
              <a:t>8</a:t>
            </a:r>
            <a:r>
              <a:rPr lang="en-US" altLang="zh-CN" dirty="0"/>
              <a:t>&gt;</a:t>
            </a:r>
          </a:p>
          <a:p>
            <a:pPr lvl="1"/>
            <a:r>
              <a:rPr kumimoji="0" lang="en-US" altLang="zh-CN" dirty="0"/>
              <a:t>step1. </a:t>
            </a:r>
            <a:r>
              <a:rPr kumimoji="0" lang="zh-CN" altLang="en-US" dirty="0"/>
              <a:t>分别为</a:t>
            </a:r>
            <a:r>
              <a:rPr kumimoji="0" lang="en-US" altLang="zh-CN" dirty="0"/>
              <a:t>T7</a:t>
            </a:r>
            <a:r>
              <a:rPr kumimoji="0" lang="zh-CN" altLang="en-US" dirty="0"/>
              <a:t>和</a:t>
            </a:r>
            <a:r>
              <a:rPr kumimoji="0" lang="en-US" altLang="zh-CN" dirty="0"/>
              <a:t>T8</a:t>
            </a:r>
            <a:r>
              <a:rPr kumimoji="0" lang="zh-CN" altLang="en-US" dirty="0"/>
              <a:t>加锁操作, 构成</a:t>
            </a:r>
            <a:r>
              <a:rPr kumimoji="0" lang="en-US" altLang="zh-CN" dirty="0"/>
              <a:t>T</a:t>
            </a:r>
            <a:r>
              <a:rPr lang="en-US" altLang="zh-CN" baseline="-25000" dirty="0"/>
              <a:t>7</a:t>
            </a:r>
            <a:r>
              <a:rPr kumimoji="0" lang="en-US" altLang="zh-CN" dirty="0">
                <a:latin typeface="Arial" charset="0"/>
              </a:rPr>
              <a:t>’</a:t>
            </a:r>
            <a:r>
              <a:rPr kumimoji="0" lang="zh-CN" altLang="en-US" dirty="0"/>
              <a:t>和</a:t>
            </a:r>
            <a:r>
              <a:rPr kumimoji="0" lang="en-US" altLang="zh-CN" dirty="0"/>
              <a:t>T</a:t>
            </a:r>
            <a:r>
              <a:rPr lang="en-US" altLang="zh-CN" baseline="-25000" dirty="0"/>
              <a:t>8</a:t>
            </a:r>
            <a:r>
              <a:rPr kumimoji="0" lang="en-US" altLang="zh-CN" dirty="0">
                <a:latin typeface="Arial" charset="0"/>
              </a:rPr>
              <a:t>’</a:t>
            </a:r>
            <a:endParaRPr kumimoji="0"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4B08FA-C082-4008-BB7C-5363ADF8C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F158-B94F-47C4-B427-1F8A0A776C8F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3F0662-82F9-4EFF-BC71-82B80299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grpSp>
        <p:nvGrpSpPr>
          <p:cNvPr id="6" name="Group 15">
            <a:extLst>
              <a:ext uri="{FF2B5EF4-FFF2-40B4-BE49-F238E27FC236}">
                <a16:creationId xmlns:a16="http://schemas.microsoft.com/office/drawing/2014/main" id="{ACC0276F-5DDA-4313-92B9-5CB5B10CFC24}"/>
              </a:ext>
            </a:extLst>
          </p:cNvPr>
          <p:cNvGrpSpPr>
            <a:grpSpLocks/>
          </p:cNvGrpSpPr>
          <p:nvPr/>
        </p:nvGrpSpPr>
        <p:grpSpPr bwMode="auto">
          <a:xfrm>
            <a:off x="1258747" y="2041043"/>
            <a:ext cx="8624888" cy="3967163"/>
            <a:chOff x="144" y="1705"/>
            <a:chExt cx="5433" cy="2499"/>
          </a:xfrm>
        </p:grpSpPr>
        <p:sp>
          <p:nvSpPr>
            <p:cNvPr id="7" name="Text Box 3">
              <a:extLst>
                <a:ext uri="{FF2B5EF4-FFF2-40B4-BE49-F238E27FC236}">
                  <a16:creationId xmlns:a16="http://schemas.microsoft.com/office/drawing/2014/main" id="{069DD761-C3D1-44AF-8E3A-0C487838D9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1705"/>
              <a:ext cx="1237" cy="2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en-US" altLang="zh-CN" dirty="0">
                  <a:latin typeface="+mn-lt"/>
                </a:rPr>
                <a:t>        T</a:t>
              </a:r>
              <a:r>
                <a:rPr kumimoji="0" lang="en-US" altLang="zh-CN" baseline="-25000" dirty="0">
                  <a:latin typeface="+mn-lt"/>
                </a:rPr>
                <a:t>7</a:t>
              </a:r>
              <a:r>
                <a:rPr kumimoji="0" lang="en-US" altLang="zh-CN" dirty="0">
                  <a:latin typeface="+mn-lt"/>
                </a:rPr>
                <a:t>’</a:t>
              </a:r>
            </a:p>
            <a:p>
              <a:pPr eaLnBrk="1" hangingPunct="1"/>
              <a:r>
                <a:rPr kumimoji="0" lang="en-US" altLang="zh-CN" dirty="0">
                  <a:solidFill>
                    <a:srgbClr val="FF0000"/>
                  </a:solidFill>
                  <a:latin typeface="+mn-lt"/>
                </a:rPr>
                <a:t>Lock-X</a:t>
              </a:r>
              <a:r>
                <a:rPr kumimoji="0" lang="en-US" altLang="zh-CN" dirty="0">
                  <a:latin typeface="+mn-lt"/>
                </a:rPr>
                <a:t>(A)</a:t>
              </a:r>
            </a:p>
            <a:p>
              <a:pPr eaLnBrk="1" hangingPunct="1"/>
              <a:r>
                <a:rPr kumimoji="0" lang="en-US" altLang="zh-CN" dirty="0">
                  <a:latin typeface="+mn-lt"/>
                </a:rPr>
                <a:t>read (A)</a:t>
              </a:r>
              <a:endParaRPr kumimoji="0" lang="en-US" altLang="zh-CN" dirty="0">
                <a:solidFill>
                  <a:srgbClr val="FF0000"/>
                </a:solidFill>
                <a:latin typeface="+mn-lt"/>
              </a:endParaRPr>
            </a:p>
            <a:p>
              <a:pPr eaLnBrk="1" hangingPunct="1"/>
              <a:r>
                <a:rPr kumimoji="0" lang="en-US" altLang="zh-CN" dirty="0">
                  <a:solidFill>
                    <a:srgbClr val="FF0000"/>
                  </a:solidFill>
                  <a:latin typeface="+mn-lt"/>
                </a:rPr>
                <a:t>Lock-S</a:t>
              </a:r>
              <a:r>
                <a:rPr kumimoji="0" lang="en-US" altLang="zh-CN" dirty="0">
                  <a:latin typeface="+mn-lt"/>
                </a:rPr>
                <a:t>(B)</a:t>
              </a:r>
            </a:p>
            <a:p>
              <a:pPr eaLnBrk="1" hangingPunct="1"/>
              <a:endParaRPr kumimoji="0" lang="en-US" altLang="zh-CN" dirty="0">
                <a:latin typeface="+mn-lt"/>
              </a:endParaRPr>
            </a:p>
            <a:p>
              <a:pPr eaLnBrk="1" hangingPunct="1"/>
              <a:r>
                <a:rPr kumimoji="0" lang="en-US" altLang="zh-CN" dirty="0">
                  <a:latin typeface="+mn-lt"/>
                </a:rPr>
                <a:t>read (B)</a:t>
              </a:r>
            </a:p>
            <a:p>
              <a:pPr eaLnBrk="1" hangingPunct="1"/>
              <a:r>
                <a:rPr kumimoji="0" lang="en-US" altLang="zh-CN" dirty="0">
                  <a:solidFill>
                    <a:srgbClr val="2D0EE4"/>
                  </a:solidFill>
                  <a:latin typeface="+mn-lt"/>
                </a:rPr>
                <a:t>Unlock (B)</a:t>
              </a:r>
            </a:p>
            <a:p>
              <a:pPr eaLnBrk="1" hangingPunct="1"/>
              <a:r>
                <a:rPr kumimoji="0" lang="en-US" altLang="zh-CN" dirty="0">
                  <a:latin typeface="+mn-lt"/>
                </a:rPr>
                <a:t>write (A)</a:t>
              </a:r>
              <a:endParaRPr kumimoji="0" lang="en-US" altLang="zh-CN" dirty="0">
                <a:solidFill>
                  <a:schemeClr val="accent2"/>
                </a:solidFill>
                <a:latin typeface="+mn-lt"/>
              </a:endParaRPr>
            </a:p>
            <a:p>
              <a:pPr eaLnBrk="1" hangingPunct="1"/>
              <a:r>
                <a:rPr kumimoji="0" lang="en-US" altLang="zh-CN" dirty="0">
                  <a:solidFill>
                    <a:srgbClr val="2D0EE4"/>
                  </a:solidFill>
                  <a:latin typeface="+mn-lt"/>
                </a:rPr>
                <a:t>Unlock (A)</a:t>
              </a:r>
            </a:p>
            <a:p>
              <a:pPr eaLnBrk="1" hangingPunct="1"/>
              <a:endParaRPr kumimoji="0" lang="en-US" altLang="zh-CN" dirty="0">
                <a:solidFill>
                  <a:schemeClr val="accent2"/>
                </a:solidFill>
                <a:latin typeface="+mn-lt"/>
              </a:endParaRPr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6BF925FC-E5C7-475B-B36D-F33562D2E5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0" y="1705"/>
              <a:ext cx="1237" cy="2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en-US" altLang="zh-CN" dirty="0">
                  <a:latin typeface="+mn-lt"/>
                </a:rPr>
                <a:t>        T</a:t>
              </a:r>
              <a:r>
                <a:rPr kumimoji="0" lang="en-US" altLang="zh-CN" baseline="-25000" dirty="0">
                  <a:latin typeface="+mn-lt"/>
                </a:rPr>
                <a:t>8</a:t>
              </a:r>
              <a:r>
                <a:rPr kumimoji="0" lang="en-US" altLang="zh-CN" dirty="0">
                  <a:latin typeface="+mn-lt"/>
                </a:rPr>
                <a:t>’</a:t>
              </a:r>
              <a:endParaRPr kumimoji="0" lang="en-US" altLang="zh-CN" dirty="0">
                <a:solidFill>
                  <a:srgbClr val="FF0000"/>
                </a:solidFill>
                <a:latin typeface="+mn-lt"/>
              </a:endParaRPr>
            </a:p>
            <a:p>
              <a:pPr eaLnBrk="1" hangingPunct="1"/>
              <a:r>
                <a:rPr kumimoji="0" lang="en-US" altLang="zh-CN" dirty="0">
                  <a:solidFill>
                    <a:srgbClr val="FF0000"/>
                  </a:solidFill>
                  <a:latin typeface="+mn-lt"/>
                </a:rPr>
                <a:t>Lock-X</a:t>
              </a:r>
              <a:r>
                <a:rPr kumimoji="0" lang="en-US" altLang="zh-CN" dirty="0">
                  <a:latin typeface="+mn-lt"/>
                </a:rPr>
                <a:t>(B)</a:t>
              </a:r>
            </a:p>
            <a:p>
              <a:pPr eaLnBrk="1" hangingPunct="1"/>
              <a:r>
                <a:rPr kumimoji="0" lang="en-US" altLang="zh-CN" dirty="0">
                  <a:latin typeface="+mn-lt"/>
                </a:rPr>
                <a:t>read (B)</a:t>
              </a:r>
              <a:endParaRPr kumimoji="0" lang="en-US" altLang="zh-CN" dirty="0">
                <a:solidFill>
                  <a:srgbClr val="FF0000"/>
                </a:solidFill>
                <a:latin typeface="+mn-lt"/>
              </a:endParaRPr>
            </a:p>
            <a:p>
              <a:pPr eaLnBrk="1" hangingPunct="1"/>
              <a:r>
                <a:rPr kumimoji="0" lang="en-US" altLang="zh-CN" dirty="0">
                  <a:solidFill>
                    <a:srgbClr val="FF0000"/>
                  </a:solidFill>
                  <a:latin typeface="+mn-lt"/>
                </a:rPr>
                <a:t>Lock-S(C)</a:t>
              </a:r>
            </a:p>
            <a:p>
              <a:pPr eaLnBrk="1" hangingPunct="1"/>
              <a:endParaRPr kumimoji="0" lang="en-US" altLang="zh-CN" dirty="0">
                <a:latin typeface="+mn-lt"/>
              </a:endParaRPr>
            </a:p>
            <a:p>
              <a:pPr eaLnBrk="1" hangingPunct="1"/>
              <a:r>
                <a:rPr kumimoji="0" lang="en-US" altLang="zh-CN" dirty="0">
                  <a:latin typeface="+mn-lt"/>
                </a:rPr>
                <a:t>write (B)</a:t>
              </a:r>
            </a:p>
            <a:p>
              <a:pPr eaLnBrk="1" hangingPunct="1"/>
              <a:r>
                <a:rPr kumimoji="0" lang="en-US" altLang="zh-CN" dirty="0">
                  <a:latin typeface="+mn-lt"/>
                </a:rPr>
                <a:t>read (C)</a:t>
              </a:r>
            </a:p>
            <a:p>
              <a:pPr eaLnBrk="1" hangingPunct="1"/>
              <a:r>
                <a:rPr kumimoji="0" lang="en-US" altLang="zh-CN" dirty="0">
                  <a:solidFill>
                    <a:srgbClr val="2D0EE4"/>
                  </a:solidFill>
                  <a:latin typeface="+mn-lt"/>
                </a:rPr>
                <a:t>Unlock (B)</a:t>
              </a:r>
            </a:p>
            <a:p>
              <a:pPr eaLnBrk="1" hangingPunct="1"/>
              <a:r>
                <a:rPr kumimoji="0" lang="en-US" altLang="zh-CN" dirty="0">
                  <a:solidFill>
                    <a:srgbClr val="2D0EE4"/>
                  </a:solidFill>
                  <a:latin typeface="+mn-lt"/>
                </a:rPr>
                <a:t>Unlock (C)</a:t>
              </a:r>
            </a:p>
            <a:p>
              <a:pPr eaLnBrk="1" hangingPunct="1"/>
              <a:endParaRPr kumimoji="0" lang="en-US" altLang="zh-CN" dirty="0">
                <a:solidFill>
                  <a:schemeClr val="folHlink"/>
                </a:solidFill>
                <a:latin typeface="+mn-lt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7D2DAB97-61AB-4F7A-A977-9D0AD2629C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1705"/>
              <a:ext cx="1237" cy="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en-US" altLang="zh-CN" dirty="0">
                  <a:latin typeface="+mn-lt"/>
                </a:rPr>
                <a:t>        T</a:t>
              </a:r>
              <a:r>
                <a:rPr kumimoji="0" lang="en-US" altLang="zh-CN" baseline="-25000" dirty="0">
                  <a:latin typeface="+mn-lt"/>
                </a:rPr>
                <a:t>7</a:t>
              </a:r>
            </a:p>
            <a:p>
              <a:pPr eaLnBrk="1" hangingPunct="1"/>
              <a:r>
                <a:rPr kumimoji="0" lang="en-US" altLang="zh-CN" dirty="0">
                  <a:latin typeface="+mn-lt"/>
                </a:rPr>
                <a:t>read (A)</a:t>
              </a:r>
              <a:endParaRPr kumimoji="0" lang="en-US" altLang="zh-CN" dirty="0">
                <a:solidFill>
                  <a:srgbClr val="FF0000"/>
                </a:solidFill>
                <a:latin typeface="+mn-lt"/>
              </a:endParaRPr>
            </a:p>
            <a:p>
              <a:pPr eaLnBrk="1" hangingPunct="1"/>
              <a:r>
                <a:rPr kumimoji="0" lang="en-US" altLang="zh-CN" dirty="0">
                  <a:latin typeface="+mn-lt"/>
                </a:rPr>
                <a:t>read (B)</a:t>
              </a:r>
            </a:p>
            <a:p>
              <a:pPr eaLnBrk="1" hangingPunct="1"/>
              <a:r>
                <a:rPr kumimoji="0" lang="en-US" altLang="zh-CN" dirty="0">
                  <a:latin typeface="+mn-lt"/>
                </a:rPr>
                <a:t>write (A)</a:t>
              </a:r>
              <a:endParaRPr kumimoji="0" lang="en-US" altLang="zh-CN" dirty="0">
                <a:solidFill>
                  <a:schemeClr val="accent2"/>
                </a:solidFill>
                <a:latin typeface="+mn-lt"/>
              </a:endParaRPr>
            </a:p>
            <a:p>
              <a:pPr eaLnBrk="1" hangingPunct="1"/>
              <a:endParaRPr kumimoji="0" lang="en-US" altLang="zh-CN" dirty="0">
                <a:solidFill>
                  <a:schemeClr val="accent2"/>
                </a:solidFill>
                <a:latin typeface="+mn-lt"/>
              </a:endParaRPr>
            </a:p>
            <a:p>
              <a:pPr eaLnBrk="1" hangingPunct="1"/>
              <a:endParaRPr kumimoji="0" lang="en-US" altLang="zh-CN" dirty="0">
                <a:solidFill>
                  <a:schemeClr val="accent2"/>
                </a:solidFill>
                <a:latin typeface="+mn-lt"/>
              </a:endParaRPr>
            </a:p>
          </p:txBody>
        </p:sp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F6D2D239-7BD3-4FF1-B39A-9A0EB6BFEF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705"/>
              <a:ext cx="1237" cy="1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en-US" altLang="zh-CN">
                  <a:latin typeface="+mn-lt"/>
                </a:rPr>
                <a:t>        T</a:t>
              </a:r>
              <a:r>
                <a:rPr kumimoji="0" lang="en-US" altLang="zh-CN" baseline="-25000">
                  <a:latin typeface="+mn-lt"/>
                </a:rPr>
                <a:t>8</a:t>
              </a:r>
            </a:p>
            <a:p>
              <a:pPr eaLnBrk="1" hangingPunct="1"/>
              <a:r>
                <a:rPr kumimoji="0" lang="en-US" altLang="zh-CN">
                  <a:latin typeface="+mn-lt"/>
                </a:rPr>
                <a:t>read (B)</a:t>
              </a:r>
              <a:endParaRPr kumimoji="0" lang="en-US" altLang="zh-CN">
                <a:solidFill>
                  <a:srgbClr val="FF0000"/>
                </a:solidFill>
                <a:latin typeface="+mn-lt"/>
              </a:endParaRPr>
            </a:p>
            <a:p>
              <a:pPr eaLnBrk="1" hangingPunct="1"/>
              <a:r>
                <a:rPr kumimoji="0" lang="en-US" altLang="zh-CN">
                  <a:latin typeface="+mn-lt"/>
                </a:rPr>
                <a:t>write (B)</a:t>
              </a:r>
            </a:p>
            <a:p>
              <a:pPr eaLnBrk="1" hangingPunct="1"/>
              <a:r>
                <a:rPr kumimoji="0" lang="en-US" altLang="zh-CN">
                  <a:latin typeface="+mn-lt"/>
                </a:rPr>
                <a:t>read (C)</a:t>
              </a:r>
            </a:p>
            <a:p>
              <a:pPr eaLnBrk="1" hangingPunct="1"/>
              <a:endParaRPr kumimoji="0" lang="en-US" altLang="zh-CN">
                <a:solidFill>
                  <a:schemeClr val="accent2"/>
                </a:solidFill>
                <a:latin typeface="+mn-lt"/>
              </a:endParaRP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F48D89BB-2DEE-43E5-B41A-A38FF7A9B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521"/>
              <a:ext cx="288" cy="9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04B54CF6-DABD-42A1-870B-97F020E8D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569"/>
              <a:ext cx="288" cy="9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ADA4032B-E985-4ADB-9002-E70FC3CF6F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12" y="2713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52489918-76D3-43EC-8E42-1C2DB83B56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184" y="2713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A7EAF477-AE3F-468B-AE8C-68FDEA3C8C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5" y="3916"/>
              <a:ext cx="34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dirty="0">
                  <a:latin typeface="+mn-lt"/>
                </a:rPr>
                <a:t>Fig.18.0.5-1  A concurrent schedule S</a:t>
              </a:r>
              <a:r>
                <a:rPr kumimoji="0" lang="en-US" altLang="zh-CN" baseline="-25000" dirty="0">
                  <a:latin typeface="+mn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979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0D0FE6-953C-4CC1-BE62-021C5A76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01DCCA-79E9-4010-BA4D-4A385CC0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7303-37E8-45F6-A3DC-29EC2FFB9B59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1FBC22E-C2F5-4378-89D4-D5AA83178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30" y="-119177"/>
            <a:ext cx="11512670" cy="895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65163" indent="-207963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zh-CN" dirty="0">
              <a:latin typeface="+mn-lt"/>
            </a:endParaRPr>
          </a:p>
          <a:p>
            <a:pPr marL="627063" lvl="1" indent="-269875" eaLnBrk="1" hangingPunct="1"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</a:pPr>
            <a:r>
              <a:rPr kumimoji="0" lang="en-US" altLang="zh-CN" dirty="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rPr>
              <a:t>step2. </a:t>
            </a:r>
            <a:r>
              <a:rPr kumimoji="0" lang="zh-CN" altLang="en-US" dirty="0">
                <a:latin typeface="+mn-lt"/>
              </a:rPr>
              <a:t>根据锁的相容性构造调度，假设</a:t>
            </a:r>
            <a:r>
              <a:rPr kumimoji="0" lang="en-US" altLang="zh-CN" dirty="0">
                <a:latin typeface="+mn-lt"/>
              </a:rPr>
              <a:t>T</a:t>
            </a:r>
            <a:r>
              <a:rPr kumimoji="0" lang="en-US" altLang="zh-CN" baseline="-25000" dirty="0">
                <a:latin typeface="+mn-lt"/>
              </a:rPr>
              <a:t>7</a:t>
            </a:r>
            <a:r>
              <a:rPr kumimoji="0" lang="en-US" altLang="zh-CN" dirty="0">
                <a:latin typeface="+mn-lt"/>
              </a:rPr>
              <a:t>’</a:t>
            </a:r>
            <a:r>
              <a:rPr kumimoji="0" lang="zh-CN" altLang="en-US" dirty="0">
                <a:latin typeface="+mn-lt"/>
              </a:rPr>
              <a:t>的锁点先于</a:t>
            </a:r>
            <a:r>
              <a:rPr kumimoji="0" lang="en-US" altLang="zh-CN" dirty="0">
                <a:latin typeface="+mn-lt"/>
              </a:rPr>
              <a:t>T</a:t>
            </a:r>
            <a:r>
              <a:rPr kumimoji="0" lang="en-US" altLang="zh-CN" baseline="-25000" dirty="0">
                <a:latin typeface="+mn-lt"/>
              </a:rPr>
              <a:t>8</a:t>
            </a:r>
            <a:r>
              <a:rPr kumimoji="0" lang="en-US" altLang="zh-CN" dirty="0">
                <a:latin typeface="+mn-lt"/>
              </a:rPr>
              <a:t>’</a:t>
            </a:r>
            <a:r>
              <a:rPr kumimoji="0" lang="zh-CN" altLang="en-US" dirty="0">
                <a:latin typeface="+mn-lt"/>
              </a:rPr>
              <a:t>的锁点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D4B065C7-3835-4AC2-B7C3-85F07534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0896" y="643558"/>
            <a:ext cx="1963738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dirty="0">
                <a:latin typeface="+mn-lt"/>
              </a:rPr>
              <a:t>        T</a:t>
            </a:r>
            <a:r>
              <a:rPr kumimoji="0" lang="en-US" altLang="zh-CN" baseline="-25000" dirty="0">
                <a:latin typeface="+mn-lt"/>
              </a:rPr>
              <a:t>7</a:t>
            </a:r>
            <a:r>
              <a:rPr kumimoji="0" lang="en-US" altLang="zh-CN" dirty="0">
                <a:latin typeface="+mn-lt"/>
              </a:rPr>
              <a:t>’</a:t>
            </a:r>
          </a:p>
          <a:p>
            <a:pPr eaLnBrk="1" hangingPunct="1"/>
            <a:r>
              <a:rPr kumimoji="0" lang="en-US" altLang="zh-CN" dirty="0">
                <a:solidFill>
                  <a:srgbClr val="FF0000"/>
                </a:solidFill>
                <a:latin typeface="+mn-lt"/>
              </a:rPr>
              <a:t>Lock-X</a:t>
            </a:r>
            <a:r>
              <a:rPr kumimoji="0" lang="en-US" altLang="zh-CN" dirty="0">
                <a:latin typeface="+mn-lt"/>
              </a:rPr>
              <a:t>(A)</a:t>
            </a:r>
          </a:p>
          <a:p>
            <a:pPr eaLnBrk="1" hangingPunct="1"/>
            <a:r>
              <a:rPr kumimoji="0" lang="en-US" altLang="zh-CN" dirty="0">
                <a:latin typeface="+mn-lt"/>
              </a:rPr>
              <a:t>read (A)</a:t>
            </a:r>
            <a:endParaRPr kumimoji="0" lang="en-US" altLang="zh-CN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r>
              <a:rPr kumimoji="0" lang="en-US" altLang="zh-CN" dirty="0">
                <a:solidFill>
                  <a:srgbClr val="FF0000"/>
                </a:solidFill>
                <a:latin typeface="+mn-lt"/>
              </a:rPr>
              <a:t>Lock-S</a:t>
            </a:r>
            <a:r>
              <a:rPr kumimoji="0" lang="en-US" altLang="zh-CN" dirty="0">
                <a:latin typeface="+mn-lt"/>
              </a:rPr>
              <a:t>(B)</a:t>
            </a:r>
          </a:p>
          <a:p>
            <a:pPr eaLnBrk="1" hangingPunct="1"/>
            <a:r>
              <a:rPr kumimoji="0" lang="en-US" altLang="zh-CN" dirty="0">
                <a:latin typeface="+mn-lt"/>
              </a:rPr>
              <a:t>read (B)</a:t>
            </a:r>
          </a:p>
          <a:p>
            <a:pPr eaLnBrk="1" hangingPunct="1"/>
            <a:r>
              <a:rPr kumimoji="0" lang="en-US" altLang="zh-CN" dirty="0">
                <a:solidFill>
                  <a:srgbClr val="2D0EE4"/>
                </a:solidFill>
                <a:latin typeface="+mn-lt"/>
              </a:rPr>
              <a:t>Unlock(B)</a:t>
            </a:r>
          </a:p>
          <a:p>
            <a:pPr eaLnBrk="1" hangingPunct="1"/>
            <a:endParaRPr kumimoji="0" lang="en-US" altLang="zh-CN" dirty="0">
              <a:solidFill>
                <a:schemeClr val="folHlink"/>
              </a:solidFill>
              <a:latin typeface="+mn-lt"/>
            </a:endParaRPr>
          </a:p>
          <a:p>
            <a:pPr eaLnBrk="1" hangingPunct="1"/>
            <a:endParaRPr kumimoji="0" lang="en-US" altLang="zh-CN" dirty="0">
              <a:latin typeface="+mn-lt"/>
            </a:endParaRPr>
          </a:p>
          <a:p>
            <a:pPr eaLnBrk="1" hangingPunct="1"/>
            <a:r>
              <a:rPr kumimoji="0" lang="en-US" altLang="zh-CN" dirty="0">
                <a:latin typeface="+mn-lt"/>
              </a:rPr>
              <a:t>write (A)</a:t>
            </a:r>
            <a:endParaRPr kumimoji="0" lang="en-US" altLang="zh-CN" dirty="0">
              <a:solidFill>
                <a:schemeClr val="accent2"/>
              </a:solidFill>
              <a:latin typeface="+mn-lt"/>
            </a:endParaRPr>
          </a:p>
          <a:p>
            <a:pPr eaLnBrk="1" hangingPunct="1"/>
            <a:endParaRPr kumimoji="0" lang="en-US" altLang="zh-CN" dirty="0">
              <a:solidFill>
                <a:schemeClr val="accent2"/>
              </a:solidFill>
              <a:latin typeface="+mn-lt"/>
            </a:endParaRPr>
          </a:p>
          <a:p>
            <a:pPr eaLnBrk="1" hangingPunct="1"/>
            <a:r>
              <a:rPr kumimoji="0" lang="en-US" altLang="zh-CN" dirty="0">
                <a:solidFill>
                  <a:srgbClr val="2D0EE4"/>
                </a:solidFill>
                <a:latin typeface="+mn-lt"/>
              </a:rPr>
              <a:t>Unlock(A)</a:t>
            </a:r>
          </a:p>
          <a:p>
            <a:pPr eaLnBrk="1" hangingPunct="1"/>
            <a:endParaRPr kumimoji="0" lang="en-US" altLang="zh-CN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FAEBE80-7902-4AF4-B83D-D96DAF358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5796" y="643558"/>
            <a:ext cx="1963738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dirty="0">
                <a:latin typeface="+mn-lt"/>
              </a:rPr>
              <a:t>        T</a:t>
            </a:r>
            <a:r>
              <a:rPr kumimoji="0" lang="en-US" altLang="zh-CN" baseline="-25000" dirty="0">
                <a:latin typeface="+mn-lt"/>
              </a:rPr>
              <a:t>8</a:t>
            </a:r>
            <a:r>
              <a:rPr kumimoji="0" lang="en-US" altLang="zh-CN" dirty="0">
                <a:latin typeface="+mn-lt"/>
              </a:rPr>
              <a:t>’</a:t>
            </a:r>
            <a:endParaRPr kumimoji="0" lang="en-US" altLang="zh-CN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endParaRPr kumimoji="0" lang="en-US" altLang="zh-CN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endParaRPr kumimoji="0" lang="en-US" altLang="zh-CN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endParaRPr kumimoji="0" lang="en-US" altLang="zh-CN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endParaRPr kumimoji="0" lang="en-US" altLang="zh-CN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endParaRPr kumimoji="0" lang="en-US" altLang="zh-CN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r>
              <a:rPr kumimoji="0" lang="en-US" altLang="zh-CN" dirty="0">
                <a:solidFill>
                  <a:srgbClr val="FF0000"/>
                </a:solidFill>
                <a:latin typeface="+mn-lt"/>
              </a:rPr>
              <a:t>Lock-X</a:t>
            </a:r>
            <a:r>
              <a:rPr kumimoji="0" lang="en-US" altLang="zh-CN" dirty="0">
                <a:latin typeface="+mn-lt"/>
              </a:rPr>
              <a:t>(B)</a:t>
            </a:r>
          </a:p>
          <a:p>
            <a:pPr eaLnBrk="1" hangingPunct="1"/>
            <a:r>
              <a:rPr kumimoji="0" lang="en-US" altLang="zh-CN" dirty="0">
                <a:latin typeface="+mn-lt"/>
              </a:rPr>
              <a:t>read (B)</a:t>
            </a:r>
            <a:endParaRPr kumimoji="0" lang="en-US" altLang="zh-CN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endParaRPr kumimoji="0" lang="en-US" altLang="zh-CN" dirty="0">
              <a:latin typeface="+mn-lt"/>
            </a:endParaRPr>
          </a:p>
          <a:p>
            <a:pPr eaLnBrk="1" hangingPunct="1"/>
            <a:r>
              <a:rPr kumimoji="0" lang="en-US" altLang="zh-CN" dirty="0">
                <a:solidFill>
                  <a:srgbClr val="FF0000"/>
                </a:solidFill>
                <a:latin typeface="+mn-lt"/>
              </a:rPr>
              <a:t>Lock-S(C)</a:t>
            </a:r>
          </a:p>
          <a:p>
            <a:pPr eaLnBrk="1" hangingPunct="1"/>
            <a:endParaRPr kumimoji="0" lang="en-US" altLang="zh-CN" dirty="0">
              <a:solidFill>
                <a:srgbClr val="FF0000"/>
              </a:solidFill>
              <a:latin typeface="+mn-lt"/>
            </a:endParaRPr>
          </a:p>
          <a:p>
            <a:pPr eaLnBrk="1" hangingPunct="1"/>
            <a:r>
              <a:rPr kumimoji="0" lang="en-US" altLang="zh-CN" dirty="0">
                <a:latin typeface="+mn-lt"/>
              </a:rPr>
              <a:t>write (B)</a:t>
            </a:r>
          </a:p>
          <a:p>
            <a:pPr eaLnBrk="1" hangingPunct="1"/>
            <a:r>
              <a:rPr kumimoji="0" lang="en-US" altLang="zh-CN" dirty="0">
                <a:latin typeface="+mn-lt"/>
              </a:rPr>
              <a:t>read (C)</a:t>
            </a:r>
          </a:p>
          <a:p>
            <a:pPr eaLnBrk="1" hangingPunct="1"/>
            <a:r>
              <a:rPr kumimoji="0" lang="en-US" altLang="zh-CN" dirty="0">
                <a:solidFill>
                  <a:srgbClr val="2D0EE4"/>
                </a:solidFill>
                <a:latin typeface="+mn-lt"/>
              </a:rPr>
              <a:t>Unlock(B)</a:t>
            </a:r>
          </a:p>
          <a:p>
            <a:pPr eaLnBrk="1" hangingPunct="1"/>
            <a:r>
              <a:rPr kumimoji="0" lang="en-US" altLang="zh-CN" dirty="0">
                <a:solidFill>
                  <a:srgbClr val="2D0EE4"/>
                </a:solidFill>
                <a:latin typeface="+mn-lt"/>
              </a:rPr>
              <a:t>Unlock(C)</a:t>
            </a:r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E1F94F0D-CC31-4DD6-B30C-3F7BFDB4B7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0096" y="1062658"/>
            <a:ext cx="8496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03363EEC-D217-476A-91F0-49B6A8BD78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996" y="2167558"/>
            <a:ext cx="630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A4418FBB-596F-4F62-BA27-53BFD1AFD7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7396" y="4377358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006F05E0-3816-4773-AE49-D4CDD8912C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8596" y="1024558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B6C85983-0866-4C22-8A43-518962AA8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154" y="6226443"/>
            <a:ext cx="541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dirty="0">
                <a:latin typeface="+mn-lt"/>
              </a:rPr>
              <a:t>Fig.18.0.5-1  A concurrent schedule S</a:t>
            </a:r>
            <a:r>
              <a:rPr kumimoji="0" lang="en-US" altLang="zh-CN" baseline="-25000" dirty="0">
                <a:latin typeface="+mn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20767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F20D5-34D1-4DA4-9F4C-D6886CCD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Strict</a:t>
            </a:r>
            <a:r>
              <a:rPr lang="zh-CN" altLang="en-US" sz="2800" dirty="0"/>
              <a:t> 2</a:t>
            </a:r>
            <a:r>
              <a:rPr lang="en-US" altLang="zh-CN" sz="2800" dirty="0"/>
              <a:t>PL protocol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AE0D12-660E-4A65-B3BF-9271941F9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93" y="754374"/>
            <a:ext cx="11834414" cy="1071023"/>
          </a:xfrm>
        </p:spPr>
        <p:txBody>
          <a:bodyPr/>
          <a:lstStyle/>
          <a:p>
            <a:r>
              <a:rPr lang="en-US" altLang="zh-CN" dirty="0"/>
              <a:t>There are two types of enhanced  2PL protocols, that is, strict 2PL and rigorous </a:t>
            </a:r>
            <a:r>
              <a:rPr lang="zh-CN" altLang="en-US" dirty="0"/>
              <a:t>2</a:t>
            </a:r>
            <a:r>
              <a:rPr lang="en-US" altLang="zh-CN" dirty="0"/>
              <a:t>PL</a:t>
            </a:r>
          </a:p>
          <a:p>
            <a:pPr marL="0" indent="0" eaLnBrk="1" hangingPunct="1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1E6382-98E0-4BFB-B6F1-E073E7DAE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36FCB-C801-41E5-ACAB-C105D980EE4D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1DFF9E-23F5-47BB-9992-AD57E999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6" name="AutoShape 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B6240A30-CD6D-475B-9B21-861550905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3313" y="6419691"/>
            <a:ext cx="214312" cy="157162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C44D45E-A997-40E8-8436-B50F729B8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9497" y="1825397"/>
            <a:ext cx="1963737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dirty="0">
                <a:latin typeface="+mn-lt"/>
              </a:rPr>
              <a:t>        T</a:t>
            </a:r>
            <a:r>
              <a:rPr kumimoji="0" lang="en-US" altLang="zh-CN" baseline="-25000" dirty="0">
                <a:latin typeface="+mn-lt"/>
              </a:rPr>
              <a:t>1</a:t>
            </a:r>
          </a:p>
          <a:p>
            <a:pPr eaLnBrk="1" hangingPunct="1"/>
            <a:r>
              <a:rPr kumimoji="0" lang="en-US" altLang="zh-CN" dirty="0">
                <a:solidFill>
                  <a:srgbClr val="FF0000"/>
                </a:solidFill>
                <a:latin typeface="+mn-lt"/>
              </a:rPr>
              <a:t>Lock-X</a:t>
            </a:r>
            <a:r>
              <a:rPr kumimoji="0" lang="en-US" altLang="zh-CN" dirty="0">
                <a:latin typeface="+mn-lt"/>
              </a:rPr>
              <a:t>(A)</a:t>
            </a:r>
          </a:p>
          <a:p>
            <a:pPr eaLnBrk="1" hangingPunct="1"/>
            <a:r>
              <a:rPr kumimoji="0" lang="en-US" altLang="zh-CN" dirty="0">
                <a:latin typeface="+mn-lt"/>
              </a:rPr>
              <a:t>read (A)</a:t>
            </a:r>
          </a:p>
          <a:p>
            <a:pPr eaLnBrk="1" hangingPunct="1"/>
            <a:r>
              <a:rPr kumimoji="0" lang="en-US" altLang="zh-CN" dirty="0">
                <a:solidFill>
                  <a:srgbClr val="2D0EE4"/>
                </a:solidFill>
                <a:latin typeface="+mn-lt"/>
              </a:rPr>
              <a:t>Lock-S</a:t>
            </a:r>
            <a:r>
              <a:rPr kumimoji="0" lang="en-US" altLang="zh-CN" dirty="0">
                <a:latin typeface="+mn-lt"/>
              </a:rPr>
              <a:t>(B)</a:t>
            </a:r>
          </a:p>
          <a:p>
            <a:pPr eaLnBrk="1" hangingPunct="1"/>
            <a:endParaRPr kumimoji="0" lang="en-US" altLang="zh-CN" dirty="0">
              <a:latin typeface="+mn-lt"/>
            </a:endParaRPr>
          </a:p>
          <a:p>
            <a:pPr eaLnBrk="1" hangingPunct="1"/>
            <a:r>
              <a:rPr kumimoji="0" lang="en-US" altLang="zh-CN" dirty="0">
                <a:latin typeface="+mn-lt"/>
              </a:rPr>
              <a:t>read (B)</a:t>
            </a:r>
          </a:p>
          <a:p>
            <a:pPr eaLnBrk="1" hangingPunct="1"/>
            <a:r>
              <a:rPr kumimoji="0" lang="en-US" altLang="zh-CN" dirty="0">
                <a:solidFill>
                  <a:srgbClr val="2D0EE4"/>
                </a:solidFill>
                <a:latin typeface="+mn-lt"/>
              </a:rPr>
              <a:t>Unlock(B)</a:t>
            </a:r>
          </a:p>
          <a:p>
            <a:pPr eaLnBrk="1" hangingPunct="1"/>
            <a:r>
              <a:rPr kumimoji="0" lang="en-US" altLang="zh-CN" dirty="0">
                <a:latin typeface="+mn-lt"/>
              </a:rPr>
              <a:t>write(A)</a:t>
            </a:r>
          </a:p>
          <a:p>
            <a:pPr eaLnBrk="1" hangingPunct="1"/>
            <a:r>
              <a:rPr kumimoji="0" lang="en-US" altLang="zh-CN" dirty="0">
                <a:latin typeface="+mn-lt"/>
              </a:rPr>
              <a:t>…..</a:t>
            </a:r>
          </a:p>
          <a:p>
            <a:pPr eaLnBrk="1" hangingPunct="1"/>
            <a:r>
              <a:rPr kumimoji="0" lang="en-US" altLang="zh-CN" u="sng" dirty="0">
                <a:solidFill>
                  <a:srgbClr val="FF0000"/>
                </a:solidFill>
                <a:latin typeface="+mn-lt"/>
              </a:rPr>
              <a:t>Unlock(A)</a:t>
            </a:r>
          </a:p>
          <a:p>
            <a:pPr eaLnBrk="1" hangingPunct="1"/>
            <a:endParaRPr kumimoji="0" lang="en-US" altLang="zh-CN" i="1" u="sng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8" name="Line 3">
            <a:extLst>
              <a:ext uri="{FF2B5EF4-FFF2-40B4-BE49-F238E27FC236}">
                <a16:creationId xmlns:a16="http://schemas.microsoft.com/office/drawing/2014/main" id="{6273C985-8EB1-405D-B043-75F6ADDC73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0565" y="3464857"/>
            <a:ext cx="4333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1657AA5C-3BB8-432A-956E-C70509CB8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4245" y="3055975"/>
            <a:ext cx="84061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dirty="0">
                <a:latin typeface="+mn-lt"/>
              </a:rPr>
              <a:t>lock</a:t>
            </a:r>
          </a:p>
          <a:p>
            <a:pPr eaLnBrk="1" hangingPunct="1"/>
            <a:r>
              <a:rPr kumimoji="0" lang="en-US" altLang="zh-CN" dirty="0">
                <a:latin typeface="+mn-lt"/>
              </a:rPr>
              <a:t>point</a:t>
            </a: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375B5C9E-62D9-4B9F-A0A6-E33ADAAD1A24}"/>
              </a:ext>
            </a:extLst>
          </p:cNvPr>
          <p:cNvSpPr>
            <a:spLocks/>
          </p:cNvSpPr>
          <p:nvPr/>
        </p:nvSpPr>
        <p:spPr bwMode="auto">
          <a:xfrm>
            <a:off x="9753822" y="2330222"/>
            <a:ext cx="215900" cy="936625"/>
          </a:xfrm>
          <a:prstGeom prst="rightBrace">
            <a:avLst>
              <a:gd name="adj1" fmla="val 3615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EE1E1C3-2E9F-42CF-BD89-785288971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2098" y="2593391"/>
            <a:ext cx="17007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2000" dirty="0"/>
              <a:t>growing phase</a:t>
            </a:r>
            <a:endParaRPr kumimoji="0" lang="zh-CN" altLang="en-US" sz="2000" dirty="0"/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6175A2E7-1F86-4832-963E-5942FABAA555}"/>
              </a:ext>
            </a:extLst>
          </p:cNvPr>
          <p:cNvSpPr>
            <a:spLocks/>
          </p:cNvSpPr>
          <p:nvPr/>
        </p:nvSpPr>
        <p:spPr bwMode="auto">
          <a:xfrm>
            <a:off x="9759893" y="3764358"/>
            <a:ext cx="280987" cy="1717675"/>
          </a:xfrm>
          <a:prstGeom prst="rightBrace">
            <a:avLst>
              <a:gd name="adj1" fmla="val 5094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826F9BFA-F4B4-4D74-A95A-C584EDFE0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6280" y="4394943"/>
            <a:ext cx="18149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2000" dirty="0"/>
              <a:t>shrinking phase</a:t>
            </a:r>
            <a:endParaRPr kumimoji="0" lang="zh-CN" altLang="en-US" sz="2000" dirty="0"/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C726243D-02FF-4855-8B03-0994C7B43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2692" y="5646426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dirty="0">
                <a:latin typeface="+mn-lt"/>
              </a:rPr>
              <a:t>Fig. 18.0.6  A schedule S</a:t>
            </a:r>
            <a:r>
              <a:rPr kumimoji="0" lang="en-US" altLang="zh-CN" baseline="-25000" dirty="0">
                <a:latin typeface="+mn-lt"/>
              </a:rPr>
              <a:t>6</a:t>
            </a:r>
            <a:r>
              <a:rPr kumimoji="0" lang="en-US" altLang="zh-CN" dirty="0">
                <a:latin typeface="+mn-lt"/>
              </a:rPr>
              <a:t> under strict 2PL 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9A6F18BA-7D53-4A5B-B113-1B9BD73A7BDC}"/>
              </a:ext>
            </a:extLst>
          </p:cNvPr>
          <p:cNvSpPr txBox="1">
            <a:spLocks/>
          </p:cNvSpPr>
          <p:nvPr/>
        </p:nvSpPr>
        <p:spPr>
          <a:xfrm>
            <a:off x="201017" y="1678656"/>
            <a:ext cx="6662769" cy="474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87338"/>
            <a:r>
              <a:rPr lang="en-US" altLang="zh-CN" dirty="0"/>
              <a:t>Strict (</a:t>
            </a:r>
            <a:r>
              <a:rPr lang="zh-CN" altLang="en-US" dirty="0"/>
              <a:t>严格) 2</a:t>
            </a:r>
            <a:r>
              <a:rPr lang="en-US" altLang="zh-CN" dirty="0"/>
              <a:t>PL protocol </a:t>
            </a:r>
          </a:p>
          <a:p>
            <a:pPr marL="665163" lvl="1" indent="-187325"/>
            <a:r>
              <a:rPr lang="en-US" altLang="zh-CN" dirty="0"/>
              <a:t>all  </a:t>
            </a:r>
            <a:r>
              <a:rPr lang="en-US" altLang="zh-CN" dirty="0">
                <a:solidFill>
                  <a:srgbClr val="2D0EE4"/>
                </a:solidFill>
              </a:rPr>
              <a:t>X-locks</a:t>
            </a:r>
            <a:r>
              <a:rPr lang="en-US" altLang="zh-CN" dirty="0">
                <a:solidFill>
                  <a:schemeClr val="accent2"/>
                </a:solidFill>
              </a:rPr>
              <a:t> </a:t>
            </a:r>
            <a:r>
              <a:rPr lang="en-US" altLang="zh-CN" dirty="0"/>
              <a:t>taken by a transaction are held until that transaction commits/aborts, that is, all X-locks can only be unlocked at the end of the transaction</a:t>
            </a:r>
          </a:p>
          <a:p>
            <a:pPr marL="665163" lvl="1" indent="-187325"/>
            <a:r>
              <a:rPr lang="en-US" altLang="zh-CN" dirty="0"/>
              <a:t>leading to </a:t>
            </a:r>
            <a:r>
              <a:rPr lang="en-US" altLang="zh-CN" i="1" u="sng" dirty="0" err="1">
                <a:solidFill>
                  <a:srgbClr val="FF0000"/>
                </a:solidFill>
              </a:rPr>
              <a:t>cascadeless</a:t>
            </a:r>
            <a:r>
              <a:rPr lang="en-US" altLang="zh-CN" dirty="0">
                <a:solidFill>
                  <a:srgbClr val="FF0000"/>
                </a:solidFill>
              </a:rPr>
              <a:t>, recoverable </a:t>
            </a:r>
            <a:r>
              <a:rPr lang="en-US" altLang="zh-CN" dirty="0"/>
              <a:t>and </a:t>
            </a:r>
            <a:r>
              <a:rPr lang="en-US" altLang="zh-CN" i="1" u="sng" dirty="0">
                <a:solidFill>
                  <a:srgbClr val="FF0000"/>
                </a:solidFill>
              </a:rPr>
              <a:t>serializable</a:t>
            </a:r>
            <a:r>
              <a:rPr lang="en-US" altLang="zh-CN" dirty="0"/>
              <a:t> schedules</a:t>
            </a:r>
          </a:p>
          <a:p>
            <a:pPr marL="665163" lvl="1" indent="-187325"/>
            <a:r>
              <a:rPr lang="en-US" altLang="zh-CN" dirty="0"/>
              <a:t>e.g. </a:t>
            </a:r>
            <a:r>
              <a:rPr kumimoji="0" lang="en-US" altLang="zh-CN" dirty="0">
                <a:latin typeface="+mn-lt"/>
              </a:rPr>
              <a:t>schedule S</a:t>
            </a:r>
            <a:r>
              <a:rPr kumimoji="0" lang="en-US" altLang="zh-CN" baseline="-25000" dirty="0">
                <a:latin typeface="+mn-lt"/>
              </a:rPr>
              <a:t>6</a:t>
            </a:r>
            <a:r>
              <a:rPr kumimoji="0" lang="en-US" altLang="zh-CN" dirty="0">
                <a:latin typeface="+mn-lt"/>
              </a:rPr>
              <a:t> </a:t>
            </a:r>
            <a:r>
              <a:rPr lang="en-US" altLang="zh-CN" dirty="0"/>
              <a:t>in Fig. 18.0.6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7391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30F2F-B600-42E9-BF4E-5D3950AB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Rigorous</a:t>
            </a:r>
            <a:r>
              <a:rPr lang="zh-CN" altLang="en-US" sz="2800" dirty="0"/>
              <a:t> 2</a:t>
            </a:r>
            <a:r>
              <a:rPr lang="en-US" altLang="zh-CN" sz="2800" dirty="0"/>
              <a:t>PL protocol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9A2724-3D78-42EB-93C3-0E74AA289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5"/>
            <a:ext cx="11834414" cy="2770596"/>
          </a:xfrm>
        </p:spPr>
        <p:txBody>
          <a:bodyPr/>
          <a:lstStyle/>
          <a:p>
            <a:r>
              <a:rPr lang="en-US" altLang="zh-CN" dirty="0"/>
              <a:t>Rigorous (</a:t>
            </a:r>
            <a:r>
              <a:rPr lang="zh-CN" altLang="en-US" dirty="0"/>
              <a:t>强制) 2</a:t>
            </a:r>
            <a:r>
              <a:rPr lang="en-US" altLang="zh-CN" dirty="0"/>
              <a:t>PL protocol</a:t>
            </a:r>
          </a:p>
          <a:p>
            <a:pPr marL="665163" lvl="1" indent="-187325" eaLnBrk="1" hangingPunct="1"/>
            <a:r>
              <a:rPr lang="en-US" altLang="zh-CN" dirty="0"/>
              <a:t>all X-locks and S-locks taken by a transaction are held  until that transaction commits/aborts</a:t>
            </a:r>
          </a:p>
          <a:p>
            <a:pPr marL="1044575" lvl="2" eaLnBrk="1" hangingPunct="1"/>
            <a:r>
              <a:rPr lang="en-US" altLang="zh-CN" dirty="0">
                <a:highlight>
                  <a:srgbClr val="FFFF00"/>
                </a:highlight>
              </a:rPr>
              <a:t>leading to transactions are serialized in the order in which  they commit</a:t>
            </a:r>
            <a:endParaRPr kumimoji="0" lang="en-US" altLang="zh-CN" dirty="0">
              <a:highlight>
                <a:srgbClr val="FFFF00"/>
              </a:highlight>
            </a:endParaRPr>
          </a:p>
          <a:p>
            <a:pPr marL="644526" lvl="1" indent="-287338"/>
            <a:r>
              <a:rPr lang="en-US" altLang="en-US" dirty="0"/>
              <a:t>ensures recoverability and avoids cascading roll-backs</a:t>
            </a:r>
            <a:endParaRPr lang="en-US" altLang="zh-CN" dirty="0"/>
          </a:p>
          <a:p>
            <a:pPr marL="644526" lvl="1" indent="-287338"/>
            <a:r>
              <a:rPr lang="en-US" altLang="zh-CN" dirty="0"/>
              <a:t>e.g. s</a:t>
            </a:r>
            <a:r>
              <a:rPr kumimoji="0" lang="en-US" altLang="zh-CN" dirty="0"/>
              <a:t>chedule S</a:t>
            </a:r>
            <a:r>
              <a:rPr kumimoji="0" lang="en-US" altLang="zh-CN" baseline="-25000" dirty="0"/>
              <a:t>7</a:t>
            </a:r>
            <a:r>
              <a:rPr kumimoji="0" lang="en-US" altLang="zh-CN" dirty="0"/>
              <a:t> in Fig.18.0.7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743228-C8FA-49C9-AC66-D454A5352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B0A9-D0A4-40B4-AEE0-3B5EED5F9FD7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FCC85B-0575-4CCD-9DC9-DB03AEA6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5D8B026-B5D7-4FB3-9A7F-BF47DBA16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3144" y="2338943"/>
            <a:ext cx="1963738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</a:rPr>
              <a:t>        T</a:t>
            </a:r>
            <a:r>
              <a:rPr kumimoji="0" lang="en-US" altLang="zh-CN" baseline="-25000">
                <a:latin typeface="+mn-lt"/>
              </a:rPr>
              <a:t>1</a:t>
            </a:r>
          </a:p>
          <a:p>
            <a:pPr eaLnBrk="1" hangingPunct="1"/>
            <a:r>
              <a:rPr kumimoji="0" lang="en-US" altLang="zh-CN">
                <a:solidFill>
                  <a:srgbClr val="FF0000"/>
                </a:solidFill>
                <a:latin typeface="+mn-lt"/>
              </a:rPr>
              <a:t>Lock-X</a:t>
            </a:r>
            <a:r>
              <a:rPr kumimoji="0" lang="en-US" altLang="zh-CN">
                <a:latin typeface="+mn-lt"/>
              </a:rPr>
              <a:t>(A)</a:t>
            </a:r>
          </a:p>
          <a:p>
            <a:pPr eaLnBrk="1" hangingPunct="1"/>
            <a:r>
              <a:rPr kumimoji="0" lang="en-US" altLang="zh-CN">
                <a:latin typeface="+mn-lt"/>
              </a:rPr>
              <a:t>read (A)</a:t>
            </a:r>
          </a:p>
          <a:p>
            <a:pPr eaLnBrk="1" hangingPunct="1"/>
            <a:r>
              <a:rPr kumimoji="0" lang="en-US" altLang="zh-CN">
                <a:solidFill>
                  <a:srgbClr val="FF0000"/>
                </a:solidFill>
                <a:latin typeface="+mn-lt"/>
              </a:rPr>
              <a:t>Lock-S</a:t>
            </a:r>
            <a:r>
              <a:rPr kumimoji="0" lang="en-US" altLang="zh-CN">
                <a:latin typeface="+mn-lt"/>
              </a:rPr>
              <a:t>(B)</a:t>
            </a:r>
          </a:p>
          <a:p>
            <a:pPr eaLnBrk="1" hangingPunct="1"/>
            <a:endParaRPr kumimoji="0" lang="en-US" altLang="zh-CN">
              <a:latin typeface="+mn-lt"/>
            </a:endParaRPr>
          </a:p>
          <a:p>
            <a:pPr eaLnBrk="1" hangingPunct="1"/>
            <a:r>
              <a:rPr kumimoji="0" lang="en-US" altLang="zh-CN">
                <a:latin typeface="+mn-lt"/>
              </a:rPr>
              <a:t>read (B)</a:t>
            </a:r>
          </a:p>
          <a:p>
            <a:pPr eaLnBrk="1" hangingPunct="1"/>
            <a:r>
              <a:rPr kumimoji="0" lang="en-US" altLang="zh-CN">
                <a:latin typeface="+mn-lt"/>
              </a:rPr>
              <a:t>write (A)</a:t>
            </a:r>
          </a:p>
          <a:p>
            <a:pPr eaLnBrk="1" hangingPunct="1"/>
            <a:r>
              <a:rPr kumimoji="0" lang="en-US" altLang="zh-CN">
                <a:latin typeface="+mn-lt"/>
              </a:rPr>
              <a:t>…</a:t>
            </a:r>
          </a:p>
          <a:p>
            <a:pPr eaLnBrk="1" hangingPunct="1"/>
            <a:r>
              <a:rPr kumimoji="0" lang="en-US" altLang="zh-CN" u="sng">
                <a:solidFill>
                  <a:srgbClr val="FF0000"/>
                </a:solidFill>
                <a:latin typeface="+mn-lt"/>
              </a:rPr>
              <a:t>Unlock (A)</a:t>
            </a:r>
          </a:p>
          <a:p>
            <a:pPr eaLnBrk="1" hangingPunct="1"/>
            <a:r>
              <a:rPr kumimoji="0" lang="en-US" altLang="zh-CN" u="sng">
                <a:solidFill>
                  <a:srgbClr val="FF0000"/>
                </a:solidFill>
                <a:latin typeface="+mn-lt"/>
              </a:rPr>
              <a:t>Unlock (B)</a:t>
            </a:r>
          </a:p>
        </p:txBody>
      </p:sp>
      <p:sp>
        <p:nvSpPr>
          <p:cNvPr id="7" name="Line 3">
            <a:extLst>
              <a:ext uri="{FF2B5EF4-FFF2-40B4-BE49-F238E27FC236}">
                <a16:creationId xmlns:a16="http://schemas.microsoft.com/office/drawing/2014/main" id="{952DB9D5-5AB8-49FC-8F7B-9981C322ABE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4194" y="3996293"/>
            <a:ext cx="43338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3CF10C08-5228-45ED-BD48-1C9190D11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8066" y="3580794"/>
            <a:ext cx="84061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dirty="0">
                <a:latin typeface="+mn-lt"/>
              </a:rPr>
              <a:t>lock</a:t>
            </a:r>
          </a:p>
          <a:p>
            <a:pPr eaLnBrk="1" hangingPunct="1"/>
            <a:r>
              <a:rPr kumimoji="0" lang="en-US" altLang="zh-CN" dirty="0">
                <a:latin typeface="+mn-lt"/>
              </a:rPr>
              <a:t>point</a:t>
            </a: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65550376-0940-492B-92FC-4BCBCE66F78B}"/>
              </a:ext>
            </a:extLst>
          </p:cNvPr>
          <p:cNvSpPr>
            <a:spLocks/>
          </p:cNvSpPr>
          <p:nvPr/>
        </p:nvSpPr>
        <p:spPr bwMode="auto">
          <a:xfrm>
            <a:off x="9817469" y="2843768"/>
            <a:ext cx="215900" cy="936625"/>
          </a:xfrm>
          <a:prstGeom prst="rightBrace">
            <a:avLst>
              <a:gd name="adj1" fmla="val 3615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D6A95A5-3280-42BD-8F80-0F39BB2C1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7832" y="3059668"/>
            <a:ext cx="15636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/>
              <a:t>growing phase</a:t>
            </a:r>
            <a:endParaRPr kumimoji="0" lang="zh-CN" altLang="en-US"/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BBC3D612-0CE4-4D30-B512-484D3B436C6A}"/>
              </a:ext>
            </a:extLst>
          </p:cNvPr>
          <p:cNvSpPr>
            <a:spLocks/>
          </p:cNvSpPr>
          <p:nvPr/>
        </p:nvSpPr>
        <p:spPr bwMode="auto">
          <a:xfrm>
            <a:off x="9865094" y="4863068"/>
            <a:ext cx="142875" cy="1223963"/>
          </a:xfrm>
          <a:prstGeom prst="rightBrace">
            <a:avLst>
              <a:gd name="adj1" fmla="val 713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932F9AC-8B78-46F9-ABEE-27326E3D1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7832" y="4643993"/>
            <a:ext cx="1646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/>
              <a:t>shrinking phase</a:t>
            </a:r>
            <a:endParaRPr kumimoji="0" lang="zh-CN" altLang="en-US"/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AC89EF6D-91BB-4EEB-8733-28DEC8B94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6067994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0" lang="en-US" altLang="zh-CN" dirty="0">
                <a:latin typeface="+mn-lt"/>
              </a:rPr>
              <a:t>Fig.18.0.7  A schedule S</a:t>
            </a:r>
            <a:r>
              <a:rPr kumimoji="0" lang="en-US" altLang="zh-CN" baseline="-25000" dirty="0">
                <a:latin typeface="+mn-lt"/>
              </a:rPr>
              <a:t>7</a:t>
            </a:r>
            <a:r>
              <a:rPr kumimoji="0" lang="en-US" altLang="zh-CN" dirty="0">
                <a:latin typeface="+mn-lt"/>
              </a:rPr>
              <a:t> under rigorous 2PL 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150F0FFB-AFC5-46AB-8A05-86CE0ACFD30C}"/>
              </a:ext>
            </a:extLst>
          </p:cNvPr>
          <p:cNvSpPr txBox="1">
            <a:spLocks/>
          </p:cNvSpPr>
          <p:nvPr/>
        </p:nvSpPr>
        <p:spPr>
          <a:xfrm>
            <a:off x="198362" y="3596152"/>
            <a:ext cx="5906531" cy="2989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dirty="0"/>
              <a:t>Most databases implement rigorous two-phase locking, </a:t>
            </a:r>
            <a:r>
              <a:rPr lang="en-US" altLang="en-US" i="1" dirty="0"/>
              <a:t>but refer to it as simply two-phase locking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387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根据可串行化基本原理, 采用以下机制控制多个进程对</a:t>
            </a:r>
            <a:r>
              <a:rPr lang="zh-CN" altLang="en-US" b="1" u="sng" dirty="0"/>
              <a:t>共享数据</a:t>
            </a:r>
            <a:r>
              <a:rPr lang="zh-CN" altLang="en-US" dirty="0"/>
              <a:t>的</a:t>
            </a:r>
            <a:r>
              <a:rPr lang="zh-CN" altLang="en-US" b="1" u="sng" dirty="0"/>
              <a:t>互斥访问：</a:t>
            </a:r>
            <a:endParaRPr lang="en-US" altLang="zh-CN" b="1" u="sng" dirty="0"/>
          </a:p>
          <a:p>
            <a:pPr marL="0" indent="0">
              <a:buNone/>
            </a:pPr>
            <a:r>
              <a:rPr lang="en-US" altLang="zh-CN" dirty="0"/>
              <a:t> (Reader-writer model)</a:t>
            </a:r>
            <a:endParaRPr lang="en-US" altLang="en-US" dirty="0"/>
          </a:p>
          <a:p>
            <a:pPr marL="269875" lvl="1"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dirty="0"/>
              <a:t>lock-based protocols (18.1)</a:t>
            </a:r>
          </a:p>
          <a:p>
            <a:pPr marL="269875" lvl="1"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dirty="0"/>
              <a:t>multi- granularity schemes (</a:t>
            </a:r>
            <a:r>
              <a:rPr lang="zh-CN" altLang="en-US" dirty="0"/>
              <a:t>多粒度，1</a:t>
            </a:r>
            <a:r>
              <a:rPr lang="en-US" altLang="zh-CN" dirty="0"/>
              <a:t>8</a:t>
            </a:r>
            <a:r>
              <a:rPr lang="zh-CN" altLang="en-US" dirty="0"/>
              <a:t>.</a:t>
            </a:r>
            <a:r>
              <a:rPr lang="en-US" altLang="zh-CN" dirty="0"/>
              <a:t>3) </a:t>
            </a:r>
          </a:p>
          <a:p>
            <a:pPr marL="269875" lvl="1"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dirty="0"/>
              <a:t>multi-version schemes (</a:t>
            </a:r>
            <a:r>
              <a:rPr lang="zh-CN" altLang="en-US" dirty="0"/>
              <a:t>多版本，</a:t>
            </a:r>
            <a:r>
              <a:rPr lang="en-US" altLang="zh-CN" dirty="0"/>
              <a:t>e.g. </a:t>
            </a:r>
            <a:r>
              <a:rPr lang="zh-CN" altLang="en-US" dirty="0"/>
              <a:t>读写分离，1</a:t>
            </a:r>
            <a:r>
              <a:rPr lang="en-US" altLang="zh-CN" dirty="0"/>
              <a:t>8</a:t>
            </a:r>
            <a:r>
              <a:rPr lang="zh-CN" altLang="en-US" dirty="0"/>
              <a:t>.</a:t>
            </a:r>
            <a:r>
              <a:rPr lang="en-US" altLang="zh-CN" dirty="0"/>
              <a:t>6)</a:t>
            </a:r>
          </a:p>
          <a:p>
            <a:pPr marL="269875" lvl="1"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dirty="0"/>
              <a:t>timestamp-based protocols (§18.4)</a:t>
            </a:r>
          </a:p>
          <a:p>
            <a:pPr marL="269875" lvl="1"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dirty="0"/>
              <a:t>validation-based protocols (</a:t>
            </a:r>
            <a:r>
              <a:rPr lang="zh-CN" altLang="en-US" dirty="0"/>
              <a:t>验证，1</a:t>
            </a:r>
            <a:r>
              <a:rPr lang="en-US" altLang="zh-CN" dirty="0"/>
              <a:t>8</a:t>
            </a:r>
            <a:r>
              <a:rPr lang="zh-CN" altLang="en-US" dirty="0"/>
              <a:t>.</a:t>
            </a:r>
            <a:r>
              <a:rPr lang="en-US" altLang="zh-CN" dirty="0"/>
              <a:t>5</a:t>
            </a:r>
            <a:r>
              <a:rPr lang="zh-CN" altLang="en-US" dirty="0"/>
              <a:t>) </a:t>
            </a:r>
            <a:r>
              <a:rPr lang="en-US" altLang="zh-CN" dirty="0"/>
              <a:t>}</a:t>
            </a:r>
          </a:p>
          <a:p>
            <a:pPr marL="269875" lvl="1"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lang="en-US" altLang="zh-CN" dirty="0"/>
          </a:p>
          <a:p>
            <a:pPr marL="269875" lvl="1"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dirty="0"/>
              <a:t>deadlock handling (§18.2)</a:t>
            </a:r>
          </a:p>
          <a:p>
            <a:pPr marL="742950" lvl="1" indent="-285750">
              <a:defRPr/>
            </a:pPr>
            <a:r>
              <a:rPr lang="en-US" altLang="zh-CN" dirty="0"/>
              <a:t>deadlock prevention</a:t>
            </a:r>
          </a:p>
          <a:p>
            <a:pPr marL="742950" lvl="1" indent="-285750">
              <a:defRPr/>
            </a:pPr>
            <a:r>
              <a:rPr lang="en-US" altLang="zh-CN" dirty="0"/>
              <a:t>deadlock detection and recovery</a:t>
            </a:r>
            <a:endParaRPr lang="en-US" altLang="en-US" dirty="0"/>
          </a:p>
          <a:p>
            <a:r>
              <a:rPr lang="en-US" altLang="en-US" dirty="0"/>
              <a:t>Insert and Delete Operations</a:t>
            </a:r>
          </a:p>
          <a:p>
            <a:r>
              <a:rPr lang="en-US" altLang="en-US" dirty="0"/>
              <a:t>Concurrency in Index Structures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2F015-452B-48EC-A252-9A7C58735969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6" name="标注: 弯曲线形(带强调线) 5">
            <a:extLst>
              <a:ext uri="{FF2B5EF4-FFF2-40B4-BE49-F238E27FC236}">
                <a16:creationId xmlns:a16="http://schemas.microsoft.com/office/drawing/2014/main" id="{C5D9AC9D-6483-4459-8AB6-DBD6DD488CBF}"/>
              </a:ext>
            </a:extLst>
          </p:cNvPr>
          <p:cNvSpPr/>
          <p:nvPr/>
        </p:nvSpPr>
        <p:spPr>
          <a:xfrm>
            <a:off x="8742680" y="1668449"/>
            <a:ext cx="3250958" cy="612648"/>
          </a:xfrm>
          <a:prstGeom prst="accentCallout2">
            <a:avLst>
              <a:gd name="adj1" fmla="val 83445"/>
              <a:gd name="adj2" fmla="val -816"/>
              <a:gd name="adj3" fmla="val 57865"/>
              <a:gd name="adj4" fmla="val -15233"/>
              <a:gd name="adj5" fmla="val 105798"/>
              <a:gd name="adj6" fmla="val -3197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  <a:ea typeface="ＭＳ Ｐゴシック" pitchFamily="34" charset="-128"/>
                <a:cs typeface="Times New Roman" pitchFamily="18" charset="0"/>
              </a:rPr>
              <a:t>Concurrent control schemes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标注: 弯曲线形(带强调线) 6">
            <a:extLst>
              <a:ext uri="{FF2B5EF4-FFF2-40B4-BE49-F238E27FC236}">
                <a16:creationId xmlns:a16="http://schemas.microsoft.com/office/drawing/2014/main" id="{193F340D-CE8C-4823-A482-0CDE2700B76B}"/>
              </a:ext>
            </a:extLst>
          </p:cNvPr>
          <p:cNvSpPr/>
          <p:nvPr/>
        </p:nvSpPr>
        <p:spPr>
          <a:xfrm>
            <a:off x="6458672" y="4597045"/>
            <a:ext cx="2685327" cy="612648"/>
          </a:xfrm>
          <a:prstGeom prst="accentCallout2">
            <a:avLst>
              <a:gd name="adj1" fmla="val 13329"/>
              <a:gd name="adj2" fmla="val 17332"/>
              <a:gd name="adj3" fmla="val 75831"/>
              <a:gd name="adj4" fmla="val -18646"/>
              <a:gd name="adj5" fmla="val 64742"/>
              <a:gd name="adj6" fmla="val -3625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65175" lvl="1" indent="-285750" eaLnBrk="1" hangingPunct="1"/>
            <a:r>
              <a:rPr lang="en-US" altLang="zh-CN" sz="2000" dirty="0">
                <a:solidFill>
                  <a:schemeClr val="tx1"/>
                </a:solidFill>
                <a:ea typeface="ＭＳ Ｐゴシック" pitchFamily="34" charset="-128"/>
                <a:cs typeface="Times New Roman" pitchFamily="18" charset="0"/>
              </a:rPr>
              <a:t>deadlock</a:t>
            </a: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D49E8067-20D7-4209-AC0E-5B6B036C5B7F}"/>
              </a:ext>
            </a:extLst>
          </p:cNvPr>
          <p:cNvSpPr/>
          <p:nvPr/>
        </p:nvSpPr>
        <p:spPr>
          <a:xfrm>
            <a:off x="5230588" y="4514634"/>
            <a:ext cx="225995" cy="981705"/>
          </a:xfrm>
          <a:prstGeom prst="rightBrace">
            <a:avLst>
              <a:gd name="adj1" fmla="val 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85250977-7215-4876-93E2-906333C1C8E1}"/>
              </a:ext>
            </a:extLst>
          </p:cNvPr>
          <p:cNvSpPr/>
          <p:nvPr/>
        </p:nvSpPr>
        <p:spPr>
          <a:xfrm>
            <a:off x="7478485" y="1749286"/>
            <a:ext cx="194523" cy="1096649"/>
          </a:xfrm>
          <a:prstGeom prst="rightBrace">
            <a:avLst>
              <a:gd name="adj1" fmla="val 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948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0AE14-A780-47F1-8D07-B1BFD3AFA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Locking Protocols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587069-2FF6-4FAD-BAA1-ADC5BA81B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Given a locking protocol (such as 2PL)</a:t>
            </a:r>
          </a:p>
          <a:p>
            <a:pPr lvl="1"/>
            <a:r>
              <a:rPr lang="en-US" altLang="en-US" dirty="0"/>
              <a:t>A schedule S is </a:t>
            </a:r>
            <a:r>
              <a:rPr lang="en-US" altLang="en-US" b="1" dirty="0">
                <a:solidFill>
                  <a:srgbClr val="002060"/>
                </a:solidFill>
              </a:rPr>
              <a:t>legal</a:t>
            </a:r>
            <a:r>
              <a:rPr lang="en-US" altLang="en-US" dirty="0"/>
              <a:t> under a locking protocol if it can be generated by a set of transactions that follow the protocol </a:t>
            </a:r>
          </a:p>
          <a:p>
            <a:pPr lvl="1"/>
            <a:r>
              <a:rPr lang="en-US" altLang="en-US" dirty="0"/>
              <a:t>A protocol </a:t>
            </a:r>
            <a:r>
              <a:rPr lang="en-US" altLang="en-US" b="1" dirty="0">
                <a:solidFill>
                  <a:srgbClr val="002060"/>
                </a:solidFill>
              </a:rPr>
              <a:t>ensures</a:t>
            </a:r>
            <a:r>
              <a:rPr lang="en-US" altLang="en-US" dirty="0"/>
              <a:t> serializability if all legal schedules under that protocol are serializable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DD3C18-0891-4093-BF6B-E5A93A7CB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5FE7-9A66-42D8-8D2B-616497542877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9A637D-A3C7-4EC3-A240-5EBDD3E0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8972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778DD-B025-4379-B823-F8262D898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Lock Conversions【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略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】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ADABEC-E5B0-4567-AC91-5B97285B4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Two-phase locking protocol with lock conversions</a:t>
            </a:r>
          </a:p>
          <a:p>
            <a:pPr lvl="1"/>
            <a:r>
              <a:rPr lang="en-US" altLang="en-US" dirty="0"/>
              <a:t>Growing Phase:        </a:t>
            </a:r>
          </a:p>
          <a:p>
            <a:pPr lvl="2"/>
            <a:r>
              <a:rPr lang="en-US" altLang="en-US" dirty="0"/>
              <a:t>can acquire a lock-S on item</a:t>
            </a:r>
          </a:p>
          <a:p>
            <a:pPr lvl="2"/>
            <a:r>
              <a:rPr lang="en-US" altLang="en-US" dirty="0"/>
              <a:t>can acquire a lock-X on item</a:t>
            </a:r>
          </a:p>
          <a:p>
            <a:pPr lvl="2"/>
            <a:r>
              <a:rPr lang="en-US" altLang="en-US" dirty="0">
                <a:highlight>
                  <a:srgbClr val="DCECE0"/>
                </a:highlight>
              </a:rPr>
              <a:t>can </a:t>
            </a:r>
            <a:r>
              <a:rPr lang="en-US" altLang="en-US" dirty="0">
                <a:solidFill>
                  <a:srgbClr val="2D0EE4"/>
                </a:solidFill>
                <a:highlight>
                  <a:srgbClr val="DCECE0"/>
                </a:highlight>
              </a:rPr>
              <a:t>convert</a:t>
            </a:r>
            <a:r>
              <a:rPr lang="en-US" altLang="en-US" dirty="0">
                <a:highlight>
                  <a:srgbClr val="DCECE0"/>
                </a:highlight>
              </a:rPr>
              <a:t> a lock-S to a lock-X (</a:t>
            </a:r>
            <a:r>
              <a:rPr lang="en-US" altLang="en-US" dirty="0">
                <a:solidFill>
                  <a:srgbClr val="FF0000"/>
                </a:solidFill>
                <a:highlight>
                  <a:srgbClr val="DCECE0"/>
                </a:highlight>
              </a:rPr>
              <a:t>upgrade</a:t>
            </a:r>
            <a:r>
              <a:rPr lang="en-US" altLang="en-US" dirty="0">
                <a:highlight>
                  <a:srgbClr val="DCECE0"/>
                </a:highlight>
              </a:rPr>
              <a:t>)</a:t>
            </a:r>
          </a:p>
          <a:p>
            <a:pPr lvl="1"/>
            <a:r>
              <a:rPr lang="en-US" altLang="en-US" dirty="0"/>
              <a:t>Shrinking Phase</a:t>
            </a:r>
          </a:p>
          <a:p>
            <a:pPr lvl="2"/>
            <a:r>
              <a:rPr lang="en-US" altLang="en-US" dirty="0"/>
              <a:t>can release a lock-S</a:t>
            </a:r>
          </a:p>
          <a:p>
            <a:pPr lvl="2"/>
            <a:r>
              <a:rPr lang="en-US" altLang="en-US" dirty="0"/>
              <a:t>can release a lock-X</a:t>
            </a:r>
          </a:p>
          <a:p>
            <a:pPr lvl="2"/>
            <a:r>
              <a:rPr lang="en-US" altLang="en-US" dirty="0">
                <a:highlight>
                  <a:srgbClr val="DCECE0"/>
                </a:highlight>
              </a:rPr>
              <a:t>can </a:t>
            </a:r>
            <a:r>
              <a:rPr lang="en-US" altLang="en-US" dirty="0">
                <a:solidFill>
                  <a:srgbClr val="2D0EE4"/>
                </a:solidFill>
                <a:highlight>
                  <a:srgbClr val="DCECE0"/>
                </a:highlight>
              </a:rPr>
              <a:t>convert</a:t>
            </a:r>
            <a:r>
              <a:rPr lang="en-US" altLang="en-US" dirty="0">
                <a:highlight>
                  <a:srgbClr val="DCECE0"/>
                </a:highlight>
              </a:rPr>
              <a:t> a lock-X to a lock-S  (</a:t>
            </a:r>
            <a:r>
              <a:rPr lang="en-US" altLang="en-US" dirty="0">
                <a:solidFill>
                  <a:srgbClr val="FF0000"/>
                </a:solidFill>
                <a:highlight>
                  <a:srgbClr val="DCECE0"/>
                </a:highlight>
              </a:rPr>
              <a:t>downgrade</a:t>
            </a:r>
            <a:r>
              <a:rPr lang="en-US" altLang="en-US" dirty="0">
                <a:highlight>
                  <a:srgbClr val="DCECE0"/>
                </a:highlight>
              </a:rPr>
              <a:t>)</a:t>
            </a:r>
          </a:p>
          <a:p>
            <a:endParaRPr lang="en-US" altLang="en-US" dirty="0"/>
          </a:p>
          <a:p>
            <a:r>
              <a:rPr lang="en-US" altLang="en-US" dirty="0"/>
              <a:t>This protocol ensures serializability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FA917D-1317-438F-806F-4B0639E7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CECA9-7F11-4CE8-99B3-58A5E7DF202D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97CD67-C951-4C70-9F39-EFD42F34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4695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5DBF1-3023-43E0-8BDE-A42047637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Automatic Acquisition of Locks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6DEAA1-F2E2-429A-9FAE-6CFB3491A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dirty="0"/>
              <a:t>A transaction </a:t>
            </a:r>
            <a:r>
              <a:rPr lang="en-US" altLang="en-US" i="1" dirty="0" err="1"/>
              <a:t>T</a:t>
            </a:r>
            <a:r>
              <a:rPr lang="en-US" altLang="en-US" baseline="-25000" dirty="0" err="1"/>
              <a:t>i</a:t>
            </a:r>
            <a:r>
              <a:rPr lang="en-US" altLang="en-US" dirty="0"/>
              <a:t> issues the standard read/write instruction, without explicit locking calls.</a:t>
            </a:r>
          </a:p>
          <a:p>
            <a:r>
              <a:rPr lang="en-US" altLang="en-US" dirty="0"/>
              <a:t>The operation </a:t>
            </a:r>
            <a:r>
              <a:rPr lang="en-US" altLang="en-US" b="1" dirty="0"/>
              <a:t>read</a:t>
            </a:r>
            <a:r>
              <a:rPr lang="en-US" altLang="en-US" dirty="0"/>
              <a:t>(</a:t>
            </a:r>
            <a:r>
              <a:rPr lang="en-US" altLang="en-US" i="1" dirty="0"/>
              <a:t>D</a:t>
            </a:r>
            <a:r>
              <a:rPr lang="en-US" altLang="en-US" dirty="0"/>
              <a:t>) is processed as: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                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has a lock on </a:t>
            </a:r>
            <a:r>
              <a:rPr lang="en-US" altLang="en-US" i="1" dirty="0"/>
              <a:t>D</a:t>
            </a: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/>
              <a:t>                         </a:t>
            </a:r>
            <a:r>
              <a:rPr lang="en-US" altLang="en-US" b="1" dirty="0"/>
              <a:t>then</a:t>
            </a: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/>
              <a:t>                                read(</a:t>
            </a:r>
            <a:r>
              <a:rPr lang="en-US" altLang="en-US" i="1" dirty="0"/>
              <a:t>D</a:t>
            </a:r>
            <a:r>
              <a:rPr lang="en-US" altLang="en-US" dirty="0"/>
              <a:t>)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altLang="en-US" b="1" dirty="0"/>
              <a:t>                         else begin</a:t>
            </a:r>
            <a:r>
              <a:rPr lang="en-US" altLang="en-US" dirty="0"/>
              <a:t> 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                             if necessary wait until no other 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altLang="en-US" dirty="0"/>
              <a:t>                                       transaction has a </a:t>
            </a:r>
            <a:r>
              <a:rPr lang="en-US" altLang="en-US" b="1" dirty="0"/>
              <a:t>lock-X</a:t>
            </a:r>
            <a:r>
              <a:rPr lang="en-US" altLang="en-US" dirty="0"/>
              <a:t> on </a:t>
            </a:r>
            <a:r>
              <a:rPr lang="en-US" altLang="en-US" i="1" dirty="0"/>
              <a:t>D</a:t>
            </a: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                                   grant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a </a:t>
            </a:r>
            <a:r>
              <a:rPr lang="en-US" altLang="en-US" b="1" dirty="0"/>
              <a:t> lock-S</a:t>
            </a:r>
            <a:r>
              <a:rPr lang="en-US" altLang="en-US" dirty="0"/>
              <a:t> on </a:t>
            </a:r>
            <a:r>
              <a:rPr lang="en-US" altLang="en-US" i="1" dirty="0"/>
              <a:t>D</a:t>
            </a:r>
            <a:r>
              <a:rPr lang="en-US" altLang="en-US" dirty="0"/>
              <a:t>;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                             read(</a:t>
            </a:r>
            <a:r>
              <a:rPr lang="en-US" altLang="en-US" i="1" dirty="0"/>
              <a:t>D</a:t>
            </a:r>
            <a:r>
              <a:rPr lang="en-US" altLang="en-US" dirty="0"/>
              <a:t>)</a:t>
            </a:r>
          </a:p>
          <a:p>
            <a:pPr>
              <a:lnSpc>
                <a:spcPct val="70000"/>
              </a:lnSpc>
              <a:buFont typeface="Monotype Sorts" charset="2"/>
              <a:buNone/>
            </a:pPr>
            <a:r>
              <a:rPr lang="en-US" altLang="en-US" b="1" dirty="0"/>
              <a:t>                                end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74F5DC-4185-4160-8C53-B2B378564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681C5-3959-49DC-B39D-922BDEC53BB0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8CBD82-D746-4387-B13D-F669FE4A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2460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E80B7-C7B7-4199-BDFC-A63510BD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Automatic Acquisition of Locks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1AEABA-D420-46A0-873C-053E85641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operation </a:t>
            </a:r>
            <a:r>
              <a:rPr lang="en-US" altLang="en-US" b="1" dirty="0"/>
              <a:t>write</a:t>
            </a:r>
            <a:r>
              <a:rPr lang="en-US" altLang="en-US" i="1" dirty="0"/>
              <a:t>(D)</a:t>
            </a:r>
            <a:r>
              <a:rPr lang="en-US" altLang="en-US" dirty="0"/>
              <a:t> is processed as: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b="1" dirty="0"/>
              <a:t>if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has a  </a:t>
            </a:r>
            <a:r>
              <a:rPr lang="en-US" altLang="en-US" b="1" dirty="0"/>
              <a:t>lock-X</a:t>
            </a:r>
            <a:r>
              <a:rPr lang="en-US" altLang="en-US" dirty="0"/>
              <a:t> on </a:t>
            </a:r>
            <a:r>
              <a:rPr lang="en-US" altLang="en-US" i="1" dirty="0"/>
              <a:t>D</a:t>
            </a:r>
            <a:r>
              <a:rPr lang="en-US" altLang="en-US" dirty="0"/>
              <a:t> </a:t>
            </a:r>
          </a:p>
          <a:p>
            <a:pPr>
              <a:lnSpc>
                <a:spcPct val="70000"/>
              </a:lnSpc>
              <a:buFont typeface="Monotype Sorts" charset="2"/>
              <a:buNone/>
            </a:pPr>
            <a:r>
              <a:rPr lang="en-US" altLang="en-US" b="1" dirty="0"/>
              <a:t>        then</a:t>
            </a:r>
            <a:r>
              <a:rPr lang="en-US" altLang="en-US" dirty="0"/>
              <a:t> </a:t>
            </a:r>
          </a:p>
          <a:p>
            <a:pPr>
              <a:lnSpc>
                <a:spcPct val="60000"/>
              </a:lnSpc>
              <a:buFont typeface="Monotype Sorts" charset="2"/>
              <a:buNone/>
            </a:pPr>
            <a:r>
              <a:rPr lang="en-US" altLang="en-US" dirty="0"/>
              <a:t>          write(</a:t>
            </a:r>
            <a:r>
              <a:rPr lang="en-US" altLang="en-US" i="1" dirty="0"/>
              <a:t>D</a:t>
            </a:r>
            <a:r>
              <a:rPr lang="en-US" altLang="en-US" dirty="0"/>
              <a:t>)</a:t>
            </a:r>
          </a:p>
          <a:p>
            <a:pPr>
              <a:lnSpc>
                <a:spcPct val="70000"/>
              </a:lnSpc>
              <a:buFont typeface="Monotype Sorts" charset="2"/>
              <a:buNone/>
            </a:pPr>
            <a:r>
              <a:rPr lang="en-US" altLang="en-US" dirty="0"/>
              <a:t>       </a:t>
            </a:r>
            <a:r>
              <a:rPr lang="en-US" altLang="en-US" b="1" dirty="0"/>
              <a:t>else begin</a:t>
            </a:r>
            <a:endParaRPr lang="en-US" altLang="en-US" dirty="0"/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altLang="en-US" dirty="0"/>
              <a:t>            if necessary wait until no other trans. has any lock on </a:t>
            </a:r>
            <a:r>
              <a:rPr lang="en-US" altLang="en-US" i="1" dirty="0"/>
              <a:t>D</a:t>
            </a:r>
            <a:r>
              <a:rPr lang="en-US" altLang="en-US" dirty="0"/>
              <a:t>,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altLang="en-US" dirty="0"/>
              <a:t>            </a:t>
            </a:r>
            <a:r>
              <a:rPr lang="en-US" altLang="en-US" dirty="0">
                <a:highlight>
                  <a:srgbClr val="DCECE0"/>
                </a:highlight>
              </a:rPr>
              <a:t>if </a:t>
            </a:r>
            <a:r>
              <a:rPr lang="en-US" altLang="en-US" i="1" dirty="0" err="1">
                <a:highlight>
                  <a:srgbClr val="DCECE0"/>
                </a:highlight>
              </a:rPr>
              <a:t>T</a:t>
            </a:r>
            <a:r>
              <a:rPr lang="en-US" altLang="en-US" i="1" baseline="-25000" dirty="0" err="1">
                <a:highlight>
                  <a:srgbClr val="DCECE0"/>
                </a:highlight>
              </a:rPr>
              <a:t>i</a:t>
            </a:r>
            <a:r>
              <a:rPr lang="en-US" altLang="en-US" dirty="0">
                <a:highlight>
                  <a:srgbClr val="DCECE0"/>
                </a:highlight>
              </a:rPr>
              <a:t> has a </a:t>
            </a:r>
            <a:r>
              <a:rPr lang="en-US" altLang="en-US" b="1" dirty="0">
                <a:highlight>
                  <a:srgbClr val="DCECE0"/>
                </a:highlight>
              </a:rPr>
              <a:t>lock-S</a:t>
            </a:r>
            <a:r>
              <a:rPr lang="en-US" altLang="en-US" dirty="0">
                <a:highlight>
                  <a:srgbClr val="DCECE0"/>
                </a:highlight>
              </a:rPr>
              <a:t> on </a:t>
            </a:r>
            <a:r>
              <a:rPr lang="en-US" altLang="en-US" i="1" dirty="0">
                <a:highlight>
                  <a:srgbClr val="DCECE0"/>
                </a:highlight>
              </a:rPr>
              <a:t>D</a:t>
            </a:r>
            <a:endParaRPr lang="en-US" altLang="en-US" dirty="0">
              <a:highlight>
                <a:srgbClr val="DCECE0"/>
              </a:highlight>
            </a:endParaRPr>
          </a:p>
          <a:p>
            <a:pPr>
              <a:lnSpc>
                <a:spcPct val="70000"/>
              </a:lnSpc>
              <a:buFont typeface="Monotype Sorts" charset="2"/>
              <a:buNone/>
            </a:pPr>
            <a:r>
              <a:rPr lang="en-US" altLang="en-US" b="1" dirty="0"/>
              <a:t>            </a:t>
            </a:r>
            <a:r>
              <a:rPr lang="en-US" altLang="en-US" b="1" dirty="0">
                <a:highlight>
                  <a:srgbClr val="DCECE0"/>
                </a:highlight>
              </a:rPr>
              <a:t>     then</a:t>
            </a:r>
            <a:endParaRPr lang="en-US" altLang="en-US" dirty="0">
              <a:highlight>
                <a:srgbClr val="DCECE0"/>
              </a:highlight>
            </a:endParaRPr>
          </a:p>
          <a:p>
            <a:pPr>
              <a:lnSpc>
                <a:spcPct val="70000"/>
              </a:lnSpc>
              <a:buFont typeface="Monotype Sorts" charset="2"/>
              <a:buNone/>
            </a:pPr>
            <a:r>
              <a:rPr lang="en-US" altLang="en-US" b="1" dirty="0"/>
              <a:t>            </a:t>
            </a:r>
            <a:r>
              <a:rPr lang="en-US" altLang="en-US" b="1" dirty="0">
                <a:highlight>
                  <a:srgbClr val="DCECE0"/>
                </a:highlight>
              </a:rPr>
              <a:t>        upgrade</a:t>
            </a:r>
            <a:r>
              <a:rPr lang="en-US" altLang="en-US" dirty="0">
                <a:highlight>
                  <a:srgbClr val="DCECE0"/>
                </a:highlight>
              </a:rPr>
              <a:t> lock on </a:t>
            </a:r>
            <a:r>
              <a:rPr lang="en-US" altLang="en-US" i="1" dirty="0">
                <a:highlight>
                  <a:srgbClr val="DCECE0"/>
                </a:highlight>
              </a:rPr>
              <a:t>D</a:t>
            </a:r>
            <a:r>
              <a:rPr lang="en-US" altLang="en-US" dirty="0">
                <a:highlight>
                  <a:srgbClr val="DCECE0"/>
                </a:highlight>
              </a:rPr>
              <a:t>  to </a:t>
            </a:r>
            <a:r>
              <a:rPr lang="en-US" altLang="en-US" b="1" dirty="0">
                <a:highlight>
                  <a:srgbClr val="DCECE0"/>
                </a:highlight>
              </a:rPr>
              <a:t>lock-X</a:t>
            </a:r>
            <a:endParaRPr lang="en-US" altLang="en-US" dirty="0">
              <a:highlight>
                <a:srgbClr val="DCECE0"/>
              </a:highlight>
            </a:endParaRPr>
          </a:p>
          <a:p>
            <a:pPr>
              <a:lnSpc>
                <a:spcPct val="70000"/>
              </a:lnSpc>
              <a:buFont typeface="Monotype Sorts" charset="2"/>
              <a:buNone/>
            </a:pPr>
            <a:r>
              <a:rPr lang="en-US" altLang="en-US" b="1" dirty="0"/>
              <a:t>            </a:t>
            </a:r>
            <a:r>
              <a:rPr lang="en-US" altLang="en-US" b="1" dirty="0">
                <a:highlight>
                  <a:srgbClr val="DCECE0"/>
                </a:highlight>
              </a:rPr>
              <a:t>    else</a:t>
            </a:r>
            <a:endParaRPr lang="en-US" altLang="en-US" dirty="0">
              <a:highlight>
                <a:srgbClr val="DCECE0"/>
              </a:highlight>
            </a:endParaRPr>
          </a:p>
          <a:p>
            <a:pPr>
              <a:lnSpc>
                <a:spcPct val="70000"/>
              </a:lnSpc>
              <a:buFont typeface="Monotype Sorts" charset="2"/>
              <a:buNone/>
            </a:pPr>
            <a:r>
              <a:rPr lang="en-US" altLang="en-US" dirty="0"/>
              <a:t>            </a:t>
            </a:r>
            <a:r>
              <a:rPr lang="en-US" altLang="en-US" dirty="0">
                <a:highlight>
                  <a:srgbClr val="DCECE0"/>
                </a:highlight>
              </a:rPr>
              <a:t>        grant </a:t>
            </a:r>
            <a:r>
              <a:rPr lang="en-US" altLang="en-US" i="1" dirty="0" err="1">
                <a:highlight>
                  <a:srgbClr val="DCECE0"/>
                </a:highlight>
              </a:rPr>
              <a:t>T</a:t>
            </a:r>
            <a:r>
              <a:rPr lang="en-US" altLang="en-US" i="1" baseline="-25000" dirty="0" err="1">
                <a:highlight>
                  <a:srgbClr val="DCECE0"/>
                </a:highlight>
              </a:rPr>
              <a:t>i</a:t>
            </a:r>
            <a:r>
              <a:rPr lang="en-US" altLang="en-US" dirty="0">
                <a:highlight>
                  <a:srgbClr val="DCECE0"/>
                </a:highlight>
              </a:rPr>
              <a:t> a </a:t>
            </a:r>
            <a:r>
              <a:rPr lang="en-US" altLang="en-US" b="1" dirty="0">
                <a:highlight>
                  <a:srgbClr val="DCECE0"/>
                </a:highlight>
              </a:rPr>
              <a:t>lock-X</a:t>
            </a:r>
            <a:r>
              <a:rPr lang="en-US" altLang="en-US" dirty="0">
                <a:highlight>
                  <a:srgbClr val="DCECE0"/>
                </a:highlight>
              </a:rPr>
              <a:t> on </a:t>
            </a:r>
            <a:r>
              <a:rPr lang="en-US" altLang="en-US" i="1" dirty="0">
                <a:highlight>
                  <a:srgbClr val="DCECE0"/>
                </a:highlight>
              </a:rPr>
              <a:t>D</a:t>
            </a:r>
            <a:endParaRPr lang="en-US" altLang="en-US" dirty="0">
              <a:highlight>
                <a:srgbClr val="DCECE0"/>
              </a:highlight>
            </a:endParaRPr>
          </a:p>
          <a:p>
            <a:pPr>
              <a:buFont typeface="Monotype Sorts" charset="2"/>
              <a:buNone/>
            </a:pPr>
            <a:r>
              <a:rPr lang="en-US" altLang="en-US" dirty="0"/>
              <a:t>                write(</a:t>
            </a:r>
            <a:r>
              <a:rPr lang="en-US" altLang="en-US" i="1" dirty="0"/>
              <a:t>D</a:t>
            </a:r>
            <a:r>
              <a:rPr lang="en-US" altLang="en-US" dirty="0"/>
              <a:t>)</a:t>
            </a:r>
          </a:p>
          <a:p>
            <a:pPr>
              <a:lnSpc>
                <a:spcPct val="50000"/>
              </a:lnSpc>
              <a:buFont typeface="Monotype Sorts" charset="2"/>
              <a:buNone/>
            </a:pPr>
            <a:r>
              <a:rPr lang="en-US" altLang="en-US" b="1" dirty="0"/>
              <a:t>         end</a:t>
            </a:r>
            <a:r>
              <a:rPr lang="en-US" altLang="en-US" dirty="0"/>
              <a:t>;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All locks are released after commit or abort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3D6B66-6D80-4394-A36A-5B95977F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8DB0C-0D20-4100-AF05-1FA151D12EAC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211A9E-8498-456C-9D03-7A819913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6662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86A99-5B9A-41E1-816D-DF1D64FF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 of Locking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D267F6-004C-476A-A1D6-DE8C0B6B8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A</a:t>
            </a:r>
            <a:r>
              <a:rPr lang="en-US" altLang="zh-CN" b="1" dirty="0">
                <a:solidFill>
                  <a:schemeClr val="tx2"/>
                </a:solidFill>
                <a:ea typeface="ＭＳ Ｐゴシック" pitchFamily="34" charset="-128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</a:rPr>
              <a:t>lock manager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can be implemented as a separate process to which transactions send lock and unlock requests</a:t>
            </a:r>
          </a:p>
          <a:p>
            <a:r>
              <a:rPr lang="en-US" altLang="en-US" dirty="0"/>
              <a:t>Transactions can send lock and unlock requests as </a:t>
            </a:r>
            <a:r>
              <a:rPr lang="en-US" altLang="en-US" dirty="0">
                <a:solidFill>
                  <a:srgbClr val="2D0EE4"/>
                </a:solidFill>
              </a:rPr>
              <a:t>messages</a:t>
            </a:r>
          </a:p>
          <a:p>
            <a:r>
              <a:rPr lang="en-US" altLang="en-US" dirty="0"/>
              <a:t>The lock manager replies to a lock request by sending a </a:t>
            </a:r>
            <a:r>
              <a:rPr lang="en-US" altLang="en-US" dirty="0">
                <a:solidFill>
                  <a:srgbClr val="2D0EE4"/>
                </a:solidFill>
              </a:rPr>
              <a:t>lock grant messages </a:t>
            </a:r>
            <a:r>
              <a:rPr lang="en-US" altLang="en-US" dirty="0"/>
              <a:t>(or a message asking the transaction to roll back, in case of  a deadlock)</a:t>
            </a:r>
          </a:p>
          <a:p>
            <a:pPr lvl="1"/>
            <a:r>
              <a:rPr lang="en-US" altLang="en-US" dirty="0"/>
              <a:t>The requesting transaction waits until its request is answered</a:t>
            </a:r>
          </a:p>
          <a:p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The lock manager maintains a data-structure called a </a:t>
            </a:r>
            <a:r>
              <a:rPr lang="en-US" altLang="zh-CN" b="1" dirty="0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</a:rPr>
              <a:t>lock table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to record granted locks and pending requests</a:t>
            </a:r>
          </a:p>
          <a:p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The lock table is usually implemented as an in-memory hash table indexed on the name of the data item being locked</a:t>
            </a:r>
            <a:endParaRPr lang="en-US" altLang="zh-CN" b="1" dirty="0">
              <a:solidFill>
                <a:schemeClr val="tx2"/>
              </a:solidFill>
              <a:ea typeface="ＭＳ Ｐゴシック" pitchFamily="34" charset="-128"/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E6FE6F-14F7-4FBE-91D6-88C239015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7EFBE-2368-4A02-9AF2-F675269A01E6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E7A52F-03BB-4B78-B301-EDEB1AB6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27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CBD0DD-D776-41B4-88B6-F0BE1CBE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C6655C-EA99-4829-BBAF-9C08A4AB9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2C25-B7EC-4227-9416-FCBB9F66B976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FD5499-1F7E-49F3-8CF0-B6C07A17909F}"/>
              </a:ext>
            </a:extLst>
          </p:cNvPr>
          <p:cNvSpPr txBox="1">
            <a:spLocks noChangeArrowheads="1"/>
          </p:cNvSpPr>
          <p:nvPr/>
        </p:nvSpPr>
        <p:spPr>
          <a:xfrm>
            <a:off x="358595" y="285800"/>
            <a:ext cx="2597150" cy="6023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ＭＳ Ｐゴシック" pitchFamily="34" charset="-128"/>
                <a:cs typeface="Times New Roman" pitchFamily="18" charset="0"/>
              </a:rPr>
              <a:t>Lock Table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91AB3AD-BBEC-4C64-A609-758D42731A8E}"/>
              </a:ext>
            </a:extLst>
          </p:cNvPr>
          <p:cNvSpPr txBox="1">
            <a:spLocks noChangeArrowheads="1"/>
          </p:cNvSpPr>
          <p:nvPr/>
        </p:nvSpPr>
        <p:spPr>
          <a:xfrm>
            <a:off x="4415742" y="285800"/>
            <a:ext cx="7517757" cy="64275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714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898525" indent="-363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>
              <a:lnSpc>
                <a:spcPct val="11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>
                <a:latin typeface="+mn-lt"/>
                <a:ea typeface="ＭＳ Ｐゴシック" pitchFamily="34" charset="-128"/>
                <a:cs typeface="Times New Roman" pitchFamily="18" charset="0"/>
              </a:rPr>
              <a:t>Dark blue rectangles indicate granted locks; light blue indicate waiting requests</a:t>
            </a:r>
          </a:p>
          <a:p>
            <a:pPr marL="269875" indent="-269875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>
                <a:latin typeface="+mn-lt"/>
                <a:ea typeface="ＭＳ Ｐゴシック" pitchFamily="34" charset="-128"/>
                <a:cs typeface="Times New Roman" pitchFamily="18" charset="0"/>
              </a:rPr>
              <a:t>Lock table also records the type of lock granted or requested</a:t>
            </a:r>
          </a:p>
          <a:p>
            <a:pPr marL="269875" indent="-269875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>
                <a:latin typeface="+mn-lt"/>
                <a:ea typeface="ＭＳ Ｐゴシック" pitchFamily="34" charset="-128"/>
                <a:cs typeface="Times New Roman" pitchFamily="18" charset="0"/>
              </a:rPr>
              <a:t>New request is added to the end of the queue of requests for the data item, and granted if it is compatible with all earlier locks</a:t>
            </a:r>
          </a:p>
          <a:p>
            <a:pPr marL="269875" indent="-269875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>
                <a:latin typeface="+mn-lt"/>
                <a:ea typeface="ＭＳ Ｐゴシック" pitchFamily="34" charset="-128"/>
                <a:cs typeface="Times New Roman" pitchFamily="18" charset="0"/>
              </a:rPr>
              <a:t>Unlock requests result in the request being deleted, and later requests are checked to see if they can now be granted</a:t>
            </a:r>
          </a:p>
          <a:p>
            <a:pPr marL="269875" indent="-269875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>
                <a:latin typeface="+mn-lt"/>
                <a:ea typeface="ＭＳ Ｐゴシック" pitchFamily="34" charset="-128"/>
                <a:cs typeface="Times New Roman" pitchFamily="18" charset="0"/>
              </a:rPr>
              <a:t>If transaction aborts, all waiting or granted requests of the transaction are deleted </a:t>
            </a:r>
          </a:p>
          <a:p>
            <a:pPr lvl="1"/>
            <a:r>
              <a:rPr lang="en-US" altLang="zh-CN" dirty="0">
                <a:latin typeface="+mn-lt"/>
                <a:ea typeface="ＭＳ Ｐゴシック" pitchFamily="34" charset="-128"/>
                <a:cs typeface="Times New Roman" pitchFamily="18" charset="0"/>
              </a:rPr>
              <a:t>lock manager may keep a list of locks held by each transaction, to implement this efficiently</a:t>
            </a:r>
          </a:p>
        </p:txBody>
      </p:sp>
      <p:pic>
        <p:nvPicPr>
          <p:cNvPr id="7" name="Picture 3" descr="C:\Users\as668\Desktop\15_10.jpg">
            <a:extLst>
              <a:ext uri="{FF2B5EF4-FFF2-40B4-BE49-F238E27FC236}">
                <a16:creationId xmlns:a16="http://schemas.microsoft.com/office/drawing/2014/main" id="{EE405F68-13AA-45D1-8BD8-7299CAF0B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76" y="770181"/>
            <a:ext cx="3776864" cy="531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CCF92ECC-2BDF-42BD-8399-A9DC8F74D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595" y="6105356"/>
            <a:ext cx="41092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data item: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I7, I23, I912, I4, I44</a:t>
            </a:r>
            <a:endParaRPr lang="zh-CN" altLang="en-US" dirty="0">
              <a:latin typeface="+mn-lt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2A204121-B2B2-44B9-A2D4-40A652F46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498" y="2188094"/>
            <a:ext cx="1014714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+mn-lt"/>
              </a:rPr>
              <a:t>s    s   x</a:t>
            </a:r>
            <a:endParaRPr lang="zh-CN" altLang="en-US" sz="20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1732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B94A6-B223-4F1C-8021-EAC40DF0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Graph-Based Protocols【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略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】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2153C5-6472-4E1F-8C0A-A0BE847E7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Graph-based protocols are an alternative to two-phase locking</a:t>
            </a:r>
          </a:p>
          <a:p>
            <a:r>
              <a:rPr lang="en-US" altLang="en-US" dirty="0"/>
              <a:t>Impose a partial ordering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on the set </a:t>
            </a:r>
            <a:r>
              <a:rPr lang="en-US" altLang="en-US" b="1" dirty="0"/>
              <a:t>D</a:t>
            </a:r>
            <a:r>
              <a:rPr lang="en-US" altLang="en-US" dirty="0"/>
              <a:t> = {</a:t>
            </a:r>
            <a:r>
              <a:rPr lang="en-US" altLang="en-US" i="1" dirty="0"/>
              <a:t>d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d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 ,..., d</a:t>
            </a:r>
            <a:r>
              <a:rPr lang="en-US" altLang="en-US" i="1" baseline="-25000" dirty="0"/>
              <a:t>h</a:t>
            </a:r>
            <a:r>
              <a:rPr lang="en-US" altLang="en-US" dirty="0"/>
              <a:t>} of all data items.</a:t>
            </a:r>
          </a:p>
          <a:p>
            <a:pPr lvl="1"/>
            <a:r>
              <a:rPr lang="en-US" altLang="en-US" dirty="0"/>
              <a:t>If </a:t>
            </a: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j</a:t>
            </a:r>
            <a:r>
              <a:rPr lang="en-US" altLang="en-US" i="1" baseline="-25000" dirty="0"/>
              <a:t> </a:t>
            </a:r>
            <a:r>
              <a:rPr lang="en-US" altLang="en-US" dirty="0"/>
              <a:t> then any transaction accessing both </a:t>
            </a: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and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must access d</a:t>
            </a:r>
            <a:r>
              <a:rPr lang="en-US" altLang="en-US" baseline="-25000" dirty="0"/>
              <a:t>i</a:t>
            </a:r>
            <a:r>
              <a:rPr lang="en-US" altLang="en-US" dirty="0"/>
              <a:t> before accessing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Implies that the set </a:t>
            </a:r>
            <a:r>
              <a:rPr lang="en-US" altLang="en-US" b="1" dirty="0"/>
              <a:t>D</a:t>
            </a:r>
            <a:r>
              <a:rPr lang="en-US" altLang="en-US" dirty="0"/>
              <a:t> may now be viewed as a directed acyclic graph, called a </a:t>
            </a:r>
            <a:r>
              <a:rPr lang="en-US" altLang="en-US" i="1" dirty="0"/>
              <a:t>database graph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</a:t>
            </a:r>
            <a:r>
              <a:rPr lang="en-US" altLang="en-US" i="1" dirty="0"/>
              <a:t>tree-protocol</a:t>
            </a:r>
            <a:r>
              <a:rPr lang="en-US" altLang="en-US" dirty="0"/>
              <a:t> is a simple kind of graph protocol.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6F2EF5-9449-4D04-BF83-FC6788501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D4F5-9F30-4C4B-88BF-9CC153912613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6E1428-1B74-4A84-8489-9134CD74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7569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F8A2D-9D17-40AB-8C4F-0A9DC0140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18.2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Deadlock Handling【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略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】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7DA6E-FA82-407D-8915-B085193AC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System is </a:t>
            </a:r>
            <a:r>
              <a:rPr lang="en-US" altLang="en-US" b="1" dirty="0">
                <a:solidFill>
                  <a:srgbClr val="002060"/>
                </a:solidFill>
              </a:rPr>
              <a:t>deadlocked</a:t>
            </a:r>
            <a:r>
              <a:rPr lang="en-US" altLang="en-US" dirty="0"/>
              <a:t> if there is a set of transactions such that every transaction in the set is waiting for another transaction in the set</a:t>
            </a:r>
          </a:p>
          <a:p>
            <a:endParaRPr lang="en-US" altLang="en-US" dirty="0"/>
          </a:p>
          <a:p>
            <a:r>
              <a:rPr lang="en-US" altLang="en-US" dirty="0"/>
              <a:t>Deadlock handling</a:t>
            </a:r>
          </a:p>
          <a:p>
            <a:pPr lvl="1"/>
            <a:r>
              <a:rPr lang="en-US" altLang="en-US" dirty="0"/>
              <a:t>refer to </a:t>
            </a:r>
            <a:r>
              <a:rPr lang="en-US" altLang="en-US" b="1" i="1" dirty="0"/>
              <a:t>Operating System Concepts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EC866F-51B1-4125-B0B5-7554BFBE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C0A98-0AD5-4373-A356-45325158C68F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FAA7A8-FD63-49D8-869A-8DE1E231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7" name="AutoShap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6151CBA-6F01-4B85-90D8-9BEFE6A3728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886969" y="1327713"/>
            <a:ext cx="228600" cy="142875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682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CE9CB-92EE-40CA-AA59-4F690CD9B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sz="2800" dirty="0"/>
              <a:t>Principles of deadlock handling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A4EAE5-951E-4B4C-931F-74C289EBA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F9D51-07C4-4A7B-86B3-213ED810CA4D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3DF81C-9F9F-483C-B2C5-9534755A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82AEA71-EBFB-4EEB-B883-BFA3DEB81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29" y="817775"/>
            <a:ext cx="11369512" cy="5455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457200">
              <a:defRPr kumimoji="1"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lvl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en-US" altLang="zh-CN" sz="2400" dirty="0">
                <a:latin typeface="+mn-lt"/>
              </a:rPr>
              <a:t>  if </a:t>
            </a:r>
            <a:r>
              <a:rPr kumimoji="0" lang="en-US" altLang="zh-CN" sz="2400" b="0" dirty="0">
                <a:latin typeface="+mn-lt"/>
              </a:rPr>
              <a:t>      </a:t>
            </a:r>
            <a:r>
              <a:rPr kumimoji="0" lang="en-US" altLang="zh-CN" sz="2400" b="0" dirty="0">
                <a:solidFill>
                  <a:srgbClr val="FF0000"/>
                </a:solidFill>
                <a:latin typeface="+mn-lt"/>
              </a:rPr>
              <a:t>deadlock occurs</a:t>
            </a:r>
            <a:r>
              <a:rPr kumimoji="0" lang="zh-CN" altLang="en-US" sz="2400" b="0" dirty="0">
                <a:solidFill>
                  <a:srgbClr val="FF0000"/>
                </a:solidFill>
                <a:latin typeface="+mn-lt"/>
              </a:rPr>
              <a:t>   </a:t>
            </a:r>
          </a:p>
          <a:p>
            <a:pPr>
              <a:lnSpc>
                <a:spcPct val="120000"/>
              </a:lnSpc>
            </a:pPr>
            <a:r>
              <a:rPr kumimoji="0" lang="zh-CN" altLang="en-US" sz="2400" b="0" dirty="0">
                <a:latin typeface="+mn-lt"/>
              </a:rPr>
              <a:t>         </a:t>
            </a:r>
            <a:r>
              <a:rPr kumimoji="0" lang="en-US" altLang="zh-CN" sz="2400" dirty="0">
                <a:latin typeface="+mn-lt"/>
              </a:rPr>
              <a:t>then  {           </a:t>
            </a:r>
            <a:r>
              <a:rPr kumimoji="0" lang="en-US" altLang="zh-CN" sz="2400" b="0" dirty="0">
                <a:latin typeface="+mn-lt"/>
              </a:rPr>
              <a:t>(</a:t>
            </a:r>
            <a:r>
              <a:rPr kumimoji="0" lang="en-US" altLang="zh-CN" sz="2400" b="0" dirty="0">
                <a:solidFill>
                  <a:srgbClr val="2E4BFA"/>
                </a:solidFill>
                <a:latin typeface="+mn-lt"/>
              </a:rPr>
              <a:t>mutual exclusion</a:t>
            </a:r>
            <a:r>
              <a:rPr kumimoji="0" lang="en-US" altLang="zh-CN" sz="2400" b="0" dirty="0">
                <a:latin typeface="+mn-lt"/>
              </a:rPr>
              <a:t>)</a:t>
            </a:r>
            <a:endParaRPr kumimoji="0" lang="zh-CN" altLang="en-US" sz="2400" b="0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kumimoji="0" lang="en-US" altLang="zh-CN" sz="2400" b="0" dirty="0">
                <a:latin typeface="+mn-lt"/>
              </a:rPr>
              <a:t>                       </a:t>
            </a:r>
            <a:r>
              <a:rPr kumimoji="0" lang="en-US" altLang="zh-CN" sz="2400" dirty="0">
                <a:latin typeface="+mn-lt"/>
              </a:rPr>
              <a:t>and</a:t>
            </a:r>
            <a:r>
              <a:rPr kumimoji="0" lang="en-US" altLang="zh-CN" sz="2400" b="0" dirty="0">
                <a:latin typeface="+mn-lt"/>
              </a:rPr>
              <a:t>  (</a:t>
            </a:r>
            <a:r>
              <a:rPr kumimoji="0" lang="en-US" altLang="zh-CN" sz="2400" dirty="0">
                <a:solidFill>
                  <a:srgbClr val="2E4BFA"/>
                </a:solidFill>
                <a:latin typeface="+mn-lt"/>
              </a:rPr>
              <a:t>hold and wait </a:t>
            </a:r>
            <a:r>
              <a:rPr kumimoji="0" lang="en-US" altLang="zh-CN" sz="2400" b="0" dirty="0">
                <a:latin typeface="+mn-lt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kumimoji="0" lang="en-US" altLang="zh-CN" sz="2400" b="0" dirty="0">
                <a:latin typeface="+mn-lt"/>
              </a:rPr>
              <a:t>                </a:t>
            </a:r>
            <a:r>
              <a:rPr kumimoji="0" lang="en-US" altLang="zh-CN" sz="2400" dirty="0">
                <a:latin typeface="+mn-lt"/>
              </a:rPr>
              <a:t>and</a:t>
            </a:r>
            <a:r>
              <a:rPr kumimoji="0" lang="en-US" altLang="zh-CN" sz="2400" b="0" dirty="0">
                <a:latin typeface="+mn-lt"/>
              </a:rPr>
              <a:t>  </a:t>
            </a:r>
            <a:r>
              <a:rPr kumimoji="0" lang="en-US" altLang="zh-CN" sz="2000" b="0" dirty="0">
                <a:latin typeface="+mn-lt"/>
              </a:rPr>
              <a:t>(</a:t>
            </a:r>
            <a:r>
              <a:rPr kumimoji="0" lang="en-US" altLang="zh-CN" sz="2400" dirty="0">
                <a:solidFill>
                  <a:srgbClr val="2E4BFA"/>
                </a:solidFill>
                <a:latin typeface="+mn-lt"/>
              </a:rPr>
              <a:t>no preemption</a:t>
            </a:r>
            <a:r>
              <a:rPr kumimoji="0" lang="en-US" altLang="zh-CN" sz="2000" b="0" dirty="0">
                <a:latin typeface="+mn-lt"/>
              </a:rPr>
              <a:t>)</a:t>
            </a:r>
          </a:p>
          <a:p>
            <a:pPr>
              <a:lnSpc>
                <a:spcPct val="120000"/>
              </a:lnSpc>
            </a:pPr>
            <a:r>
              <a:rPr kumimoji="0" lang="en-US" altLang="zh-CN" sz="2400" b="0" dirty="0">
                <a:latin typeface="+mn-lt"/>
              </a:rPr>
              <a:t>                       </a:t>
            </a:r>
            <a:r>
              <a:rPr kumimoji="0" lang="en-US" altLang="zh-CN" sz="2400" dirty="0">
                <a:latin typeface="+mn-lt"/>
              </a:rPr>
              <a:t>and</a:t>
            </a:r>
            <a:r>
              <a:rPr kumimoji="0" lang="en-US" altLang="zh-CN" sz="2400" b="0" dirty="0">
                <a:latin typeface="+mn-lt"/>
              </a:rPr>
              <a:t>  (</a:t>
            </a:r>
            <a:r>
              <a:rPr kumimoji="0" lang="en-US" altLang="zh-CN" sz="2400" dirty="0">
                <a:solidFill>
                  <a:srgbClr val="2E4BFA"/>
                </a:solidFill>
                <a:latin typeface="+mn-lt"/>
              </a:rPr>
              <a:t>circular wait </a:t>
            </a:r>
            <a:r>
              <a:rPr kumimoji="0" lang="en-US" altLang="zh-CN" sz="2400" b="0" dirty="0">
                <a:latin typeface="+mn-lt"/>
              </a:rPr>
              <a:t>)</a:t>
            </a:r>
          </a:p>
          <a:p>
            <a:pPr>
              <a:lnSpc>
                <a:spcPct val="120000"/>
              </a:lnSpc>
            </a:pPr>
            <a:r>
              <a:rPr kumimoji="0" lang="en-US" altLang="zh-CN" sz="2400" b="0" dirty="0">
                <a:latin typeface="+mn-lt"/>
              </a:rPr>
              <a:t>                   }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zh-CN" altLang="en-US" sz="2400" b="0" dirty="0">
                <a:latin typeface="+mn-lt"/>
              </a:rPr>
              <a:t> /</a:t>
            </a:r>
            <a:r>
              <a:rPr kumimoji="0" lang="en-US" altLang="zh-CN" sz="2400" b="0" dirty="0">
                <a:latin typeface="+mn-lt"/>
              </a:rPr>
              <a:t>(</a:t>
            </a:r>
            <a:r>
              <a:rPr kumimoji="0" lang="zh-CN" altLang="en-US" sz="2400" b="0" dirty="0">
                <a:latin typeface="+mn-lt"/>
              </a:rPr>
              <a:t>等价逆否命题</a:t>
            </a:r>
            <a:r>
              <a:rPr kumimoji="0" lang="en-US" altLang="zh-CN" sz="2400" b="0" dirty="0">
                <a:latin typeface="+mn-lt"/>
              </a:rPr>
              <a:t>) Equivalent converse-negative proposition </a:t>
            </a:r>
            <a:endParaRPr kumimoji="0" lang="zh-CN" altLang="en-US" sz="2400" b="0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kumimoji="0" lang="en-US" altLang="zh-CN" sz="2400" b="0" dirty="0">
                <a:latin typeface="+mn-lt"/>
              </a:rPr>
              <a:t> </a:t>
            </a:r>
            <a:r>
              <a:rPr kumimoji="0" lang="en-US" altLang="zh-CN" sz="2400" dirty="0">
                <a:latin typeface="+mn-lt"/>
              </a:rPr>
              <a:t>         if   </a:t>
            </a:r>
            <a:r>
              <a:rPr kumimoji="0" lang="en-US" altLang="zh-CN" sz="2400" b="0" dirty="0">
                <a:latin typeface="+mn-lt"/>
              </a:rPr>
              <a:t>{        </a:t>
            </a:r>
            <a:r>
              <a:rPr kumimoji="0" lang="en-US" altLang="zh-CN" sz="2400" dirty="0">
                <a:latin typeface="+mn-lt"/>
              </a:rPr>
              <a:t>not</a:t>
            </a:r>
            <a:r>
              <a:rPr kumimoji="0" lang="en-US" altLang="zh-CN" sz="2400" b="0" dirty="0">
                <a:latin typeface="+mn-lt"/>
              </a:rPr>
              <a:t> (</a:t>
            </a:r>
            <a:r>
              <a:rPr kumimoji="0" lang="en-US" altLang="zh-CN" sz="2400" dirty="0">
                <a:solidFill>
                  <a:srgbClr val="C00000"/>
                </a:solidFill>
                <a:latin typeface="+mn-lt"/>
              </a:rPr>
              <a:t>mutual exclusion</a:t>
            </a:r>
            <a:r>
              <a:rPr kumimoji="0" lang="en-US" altLang="zh-CN" sz="2400" b="0" dirty="0">
                <a:latin typeface="+mn-lt"/>
              </a:rPr>
              <a:t>)      </a:t>
            </a:r>
            <a:r>
              <a:rPr kumimoji="0" lang="en-US" altLang="zh-CN" sz="2400" b="0" dirty="0">
                <a:highlight>
                  <a:srgbClr val="FFFF00"/>
                </a:highlight>
                <a:latin typeface="+mn-lt"/>
              </a:rPr>
              <a:t>//</a:t>
            </a:r>
            <a:r>
              <a:rPr kumimoji="0" lang="en-US" altLang="zh-CN" sz="2400" dirty="0">
                <a:solidFill>
                  <a:srgbClr val="C00000"/>
                </a:solidFill>
                <a:highlight>
                  <a:srgbClr val="FFFF00"/>
                </a:highlight>
                <a:latin typeface="+mn-lt"/>
              </a:rPr>
              <a:t>multiple-version scheme </a:t>
            </a:r>
            <a:r>
              <a:rPr kumimoji="0" lang="en-US" altLang="zh-CN" sz="2400" b="0" dirty="0">
                <a:highlight>
                  <a:srgbClr val="FFFF00"/>
                </a:highlight>
                <a:latin typeface="+mn-lt"/>
              </a:rPr>
              <a:t>in DBS, </a:t>
            </a:r>
            <a:r>
              <a:rPr kumimoji="0" lang="zh-CN" altLang="en-US" sz="2400" b="0" dirty="0">
                <a:highlight>
                  <a:srgbClr val="FFFF00"/>
                </a:highlight>
                <a:latin typeface="+mn-lt"/>
              </a:rPr>
              <a:t>多版本机制</a:t>
            </a:r>
            <a:endParaRPr kumimoji="0" lang="en-US" altLang="zh-CN" sz="2400" b="0" dirty="0">
              <a:highlight>
                <a:srgbClr val="FFFF00"/>
              </a:highlight>
              <a:latin typeface="+mn-lt"/>
            </a:endParaRPr>
          </a:p>
          <a:p>
            <a:pPr>
              <a:lnSpc>
                <a:spcPct val="120000"/>
              </a:lnSpc>
            </a:pPr>
            <a:r>
              <a:rPr kumimoji="0" lang="en-US" altLang="zh-CN" sz="2400" b="0" dirty="0">
                <a:latin typeface="+mn-lt"/>
              </a:rPr>
              <a:t>                   </a:t>
            </a:r>
            <a:r>
              <a:rPr kumimoji="0" lang="en-US" altLang="zh-CN" sz="2400" dirty="0">
                <a:latin typeface="+mn-lt"/>
              </a:rPr>
              <a:t>or</a:t>
            </a:r>
            <a:r>
              <a:rPr kumimoji="0" lang="en-US" altLang="zh-CN" sz="2400" b="0" dirty="0">
                <a:latin typeface="+mn-lt"/>
              </a:rPr>
              <a:t>  </a:t>
            </a:r>
            <a:r>
              <a:rPr kumimoji="0" lang="en-US" altLang="zh-CN" sz="2400" dirty="0">
                <a:latin typeface="+mn-lt"/>
              </a:rPr>
              <a:t>not</a:t>
            </a:r>
            <a:r>
              <a:rPr kumimoji="0" lang="en-US" altLang="zh-CN" sz="2400" b="0" dirty="0">
                <a:latin typeface="+mn-lt"/>
              </a:rPr>
              <a:t> (</a:t>
            </a:r>
            <a:r>
              <a:rPr kumimoji="0" lang="en-US" altLang="zh-CN" sz="2400" u="sng" dirty="0">
                <a:solidFill>
                  <a:srgbClr val="2E4BFA"/>
                </a:solidFill>
                <a:latin typeface="+mn-lt"/>
              </a:rPr>
              <a:t>hold and wait </a:t>
            </a:r>
            <a:r>
              <a:rPr kumimoji="0" lang="en-US" altLang="zh-CN" sz="2400" b="0" dirty="0">
                <a:latin typeface="+mn-lt"/>
              </a:rPr>
              <a:t>) </a:t>
            </a:r>
          </a:p>
          <a:p>
            <a:pPr>
              <a:lnSpc>
                <a:spcPct val="120000"/>
              </a:lnSpc>
            </a:pPr>
            <a:r>
              <a:rPr kumimoji="0" lang="en-US" altLang="zh-CN" sz="2400" b="0" dirty="0">
                <a:latin typeface="+mn-lt"/>
              </a:rPr>
              <a:t>                   </a:t>
            </a:r>
            <a:r>
              <a:rPr kumimoji="0" lang="en-US" altLang="zh-CN" sz="2400" dirty="0">
                <a:latin typeface="+mn-lt"/>
              </a:rPr>
              <a:t>or</a:t>
            </a:r>
            <a:r>
              <a:rPr kumimoji="0" lang="en-US" altLang="zh-CN" sz="2400" b="0" dirty="0">
                <a:latin typeface="+mn-lt"/>
              </a:rPr>
              <a:t>  </a:t>
            </a:r>
            <a:r>
              <a:rPr kumimoji="0" lang="en-US" altLang="zh-CN" sz="2400" dirty="0">
                <a:latin typeface="+mn-lt"/>
              </a:rPr>
              <a:t>not</a:t>
            </a:r>
            <a:r>
              <a:rPr kumimoji="0" lang="en-US" altLang="zh-CN" sz="2400" b="0" dirty="0">
                <a:latin typeface="+mn-lt"/>
              </a:rPr>
              <a:t> (</a:t>
            </a:r>
            <a:r>
              <a:rPr kumimoji="0" lang="en-US" altLang="zh-CN" sz="2400" dirty="0">
                <a:solidFill>
                  <a:srgbClr val="2E4BFA"/>
                </a:solidFill>
                <a:latin typeface="+mn-lt"/>
              </a:rPr>
              <a:t>no preemption</a:t>
            </a:r>
            <a:r>
              <a:rPr kumimoji="0" lang="en-US" altLang="zh-CN" sz="2400" b="0" dirty="0">
                <a:latin typeface="+mn-lt"/>
              </a:rPr>
              <a:t>) </a:t>
            </a:r>
          </a:p>
          <a:p>
            <a:pPr>
              <a:lnSpc>
                <a:spcPct val="120000"/>
              </a:lnSpc>
            </a:pPr>
            <a:r>
              <a:rPr kumimoji="0" lang="en-US" altLang="zh-CN" sz="2400" dirty="0">
                <a:latin typeface="+mn-lt"/>
              </a:rPr>
              <a:t>                   or</a:t>
            </a:r>
            <a:r>
              <a:rPr kumimoji="0" lang="en-US" altLang="zh-CN" sz="2400" b="0" dirty="0">
                <a:latin typeface="+mn-lt"/>
              </a:rPr>
              <a:t>  </a:t>
            </a:r>
            <a:r>
              <a:rPr kumimoji="0" lang="en-US" altLang="zh-CN" sz="2400" dirty="0">
                <a:latin typeface="+mn-lt"/>
              </a:rPr>
              <a:t>not</a:t>
            </a:r>
            <a:r>
              <a:rPr kumimoji="0" lang="en-US" altLang="zh-CN" sz="2400" b="0" dirty="0">
                <a:latin typeface="+mn-lt"/>
              </a:rPr>
              <a:t> (</a:t>
            </a:r>
            <a:r>
              <a:rPr kumimoji="0" lang="en-US" altLang="zh-CN" sz="2400" u="sng" dirty="0">
                <a:solidFill>
                  <a:srgbClr val="2E4BFA"/>
                </a:solidFill>
                <a:latin typeface="+mn-lt"/>
              </a:rPr>
              <a:t>circular wait </a:t>
            </a:r>
            <a:r>
              <a:rPr kumimoji="0" lang="en-US" altLang="zh-CN" sz="2400" b="0" dirty="0">
                <a:latin typeface="+mn-lt"/>
              </a:rPr>
              <a:t>)         </a:t>
            </a:r>
            <a:r>
              <a:rPr kumimoji="0" lang="zh-CN" altLang="en-US" sz="2400" b="0" dirty="0">
                <a:latin typeface="+mn-lt"/>
              </a:rPr>
              <a:t>} </a:t>
            </a:r>
          </a:p>
          <a:p>
            <a:pPr>
              <a:lnSpc>
                <a:spcPct val="120000"/>
              </a:lnSpc>
            </a:pPr>
            <a:r>
              <a:rPr kumimoji="0" lang="zh-CN" altLang="en-US" sz="2400" b="0" dirty="0">
                <a:latin typeface="+mn-lt"/>
              </a:rPr>
              <a:t>          </a:t>
            </a:r>
            <a:r>
              <a:rPr kumimoji="0" lang="en-US" altLang="zh-CN" sz="2400" dirty="0">
                <a:latin typeface="+mn-lt"/>
              </a:rPr>
              <a:t>then  </a:t>
            </a:r>
            <a:r>
              <a:rPr kumimoji="0" lang="en-US" altLang="zh-CN" sz="2400" b="0" dirty="0">
                <a:solidFill>
                  <a:srgbClr val="FF0000"/>
                </a:solidFill>
                <a:latin typeface="+mn-lt"/>
              </a:rPr>
              <a:t>deadlock will not occur</a:t>
            </a:r>
            <a:r>
              <a:rPr kumimoji="0" lang="zh-CN" altLang="en-US" sz="2400" b="0" dirty="0">
                <a:solidFill>
                  <a:srgbClr val="FF0000"/>
                </a:solidFill>
                <a:latin typeface="+mn-lt"/>
              </a:rPr>
              <a:t>  </a:t>
            </a:r>
          </a:p>
        </p:txBody>
      </p:sp>
      <p:sp>
        <p:nvSpPr>
          <p:cNvPr id="9" name="AutoShape 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FB402476-3942-4F16-99F4-9EE4E2ACD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8071" y="5808562"/>
            <a:ext cx="228600" cy="152400"/>
          </a:xfrm>
          <a:prstGeom prst="actionButtonBackPrevious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DD6740D5-F01E-406D-BB73-698121F8BC86}"/>
              </a:ext>
            </a:extLst>
          </p:cNvPr>
          <p:cNvSpPr/>
          <p:nvPr/>
        </p:nvSpPr>
        <p:spPr>
          <a:xfrm>
            <a:off x="4716684" y="4148438"/>
            <a:ext cx="329878" cy="20255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499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79707-5803-4878-87A2-2B588027F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2800" dirty="0"/>
              <a:t>Principles of deadlock handling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9A6A7F-2A1C-4CE6-A40C-C23B7C7BF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通过破坏四个必要条件之一，阻止死锁的发生</a:t>
            </a:r>
            <a:endParaRPr lang="en-US" altLang="zh-CN" dirty="0"/>
          </a:p>
          <a:p>
            <a:pPr lvl="1"/>
            <a:r>
              <a:rPr lang="zh-CN" altLang="en-US" dirty="0"/>
              <a:t>实际系统中主要采取破坏</a:t>
            </a:r>
            <a:r>
              <a:rPr lang="en-US" altLang="zh-CN" dirty="0"/>
              <a:t>hold and wait </a:t>
            </a:r>
            <a:r>
              <a:rPr lang="zh-CN" altLang="en-US" dirty="0"/>
              <a:t>和</a:t>
            </a:r>
            <a:r>
              <a:rPr lang="en-US" altLang="zh-CN" dirty="0"/>
              <a:t>circular wait</a:t>
            </a:r>
            <a:r>
              <a:rPr lang="zh-CN" altLang="en-US" dirty="0"/>
              <a:t>的方法</a:t>
            </a:r>
          </a:p>
          <a:p>
            <a:pPr marL="269875" lvl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三种死锁处理机制</a:t>
            </a:r>
            <a:endParaRPr lang="en-US" altLang="zh-CN" dirty="0"/>
          </a:p>
          <a:p>
            <a:pPr lvl="1"/>
            <a:r>
              <a:rPr lang="zh-CN" altLang="en-US" dirty="0"/>
              <a:t>死锁的预防</a:t>
            </a:r>
          </a:p>
          <a:p>
            <a:pPr lvl="1"/>
            <a:r>
              <a:rPr lang="zh-CN" altLang="en-US" dirty="0"/>
              <a:t>死锁的避免</a:t>
            </a:r>
          </a:p>
          <a:p>
            <a:pPr lvl="1"/>
            <a:r>
              <a:rPr lang="zh-CN" altLang="en-US" dirty="0"/>
              <a:t>死锁的检测与恢复</a:t>
            </a:r>
          </a:p>
          <a:p>
            <a:r>
              <a:rPr lang="en-US" altLang="zh-CN" dirty="0"/>
              <a:t>DBMS</a:t>
            </a:r>
            <a:r>
              <a:rPr lang="zh-CN" altLang="en-US" dirty="0"/>
              <a:t>采取</a:t>
            </a:r>
            <a:endParaRPr lang="en-US" altLang="zh-CN" dirty="0"/>
          </a:p>
          <a:p>
            <a:pPr lvl="1"/>
            <a:r>
              <a:rPr lang="en-US" altLang="zh-CN" dirty="0"/>
              <a:t>deadlock prevention</a:t>
            </a:r>
          </a:p>
          <a:p>
            <a:pPr lvl="1"/>
            <a:r>
              <a:rPr lang="en-US" altLang="zh-CN" dirty="0"/>
              <a:t>deadlock detection and recovery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7CC63A-9D40-47CA-BA28-3D667C8C1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57B7-509D-4137-868A-6B70FC14421C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5230C5-FA11-45F1-B824-6571D9C58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98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FDBFE-DC15-404D-92A3-7AE43B0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18.1 Lock-based  Protocol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7B396-4B9B-40E4-8964-75857386C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170606"/>
          </a:xfrm>
        </p:spPr>
        <p:txBody>
          <a:bodyPr>
            <a:normAutofit/>
          </a:bodyPr>
          <a:lstStyle/>
          <a:p>
            <a:pPr marL="269875" lvl="1"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dirty="0"/>
              <a:t>Principles</a:t>
            </a:r>
            <a:r>
              <a:rPr lang="zh-CN" altLang="en-US" dirty="0"/>
              <a:t>：基于</a:t>
            </a:r>
            <a:r>
              <a:rPr lang="en-US" altLang="zh-CN" dirty="0"/>
              <a:t>reader-writer model</a:t>
            </a:r>
            <a:r>
              <a:rPr lang="zh-CN" altLang="en-US" dirty="0"/>
              <a:t>，用二元信号量</a:t>
            </a:r>
            <a:r>
              <a:rPr lang="en-US" altLang="zh-CN" dirty="0"/>
              <a:t>lock</a:t>
            </a:r>
            <a:r>
              <a:rPr lang="zh-CN" altLang="en-US" dirty="0"/>
              <a:t>，控制并发事务</a:t>
            </a:r>
            <a:r>
              <a:rPr lang="en-US" altLang="zh-CN" dirty="0"/>
              <a:t>{</a:t>
            </a:r>
            <a:r>
              <a:rPr lang="en-US" altLang="zh-CN" dirty="0" err="1"/>
              <a:t>Ti</a:t>
            </a:r>
            <a:r>
              <a:rPr lang="en-US" altLang="zh-CN" dirty="0"/>
              <a:t>}</a:t>
            </a:r>
            <a:r>
              <a:rPr lang="zh-CN" altLang="en-US" dirty="0"/>
              <a:t>对共享数据</a:t>
            </a:r>
            <a:r>
              <a:rPr lang="en-US" altLang="zh-CN" dirty="0"/>
              <a:t>Q</a:t>
            </a:r>
            <a:r>
              <a:rPr lang="zh-CN" altLang="en-US" dirty="0"/>
              <a:t>的访问</a:t>
            </a:r>
            <a:endParaRPr lang="en-US" altLang="zh-CN" dirty="0"/>
          </a:p>
          <a:p>
            <a:pPr marL="742950" lvl="1" indent="-285750">
              <a:lnSpc>
                <a:spcPct val="90000"/>
              </a:lnSpc>
              <a:defRPr/>
            </a:pPr>
            <a:r>
              <a:rPr lang="zh-CN" altLang="en-US" dirty="0"/>
              <a:t>对多种粒度的数据项</a:t>
            </a:r>
            <a:r>
              <a:rPr lang="en-US" altLang="zh-CN" dirty="0"/>
              <a:t>Q</a:t>
            </a:r>
            <a:r>
              <a:rPr lang="zh-CN" altLang="en-US" dirty="0"/>
              <a:t>设置锁</a:t>
            </a:r>
            <a:endParaRPr lang="en-US" altLang="zh-CN" dirty="0"/>
          </a:p>
          <a:p>
            <a:pPr marL="742950" lvl="1" indent="-285750" eaLnBrk="1" hangingPunct="1">
              <a:lnSpc>
                <a:spcPct val="110000"/>
              </a:lnSpc>
              <a:spcBef>
                <a:spcPts val="600"/>
              </a:spcBef>
            </a:pP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zh-CN" altLang="en-US" dirty="0"/>
              <a:t>存取</a:t>
            </a:r>
            <a:r>
              <a:rPr lang="en-US" altLang="zh-CN" dirty="0"/>
              <a:t>Q</a:t>
            </a:r>
            <a:r>
              <a:rPr lang="zh-CN" altLang="en-US" dirty="0"/>
              <a:t>时，</a:t>
            </a:r>
            <a:r>
              <a:rPr lang="zh-CN" altLang="en-US" dirty="0">
                <a:solidFill>
                  <a:srgbClr val="2D0EE4"/>
                </a:solidFill>
              </a:rPr>
              <a:t>先向</a:t>
            </a:r>
            <a:r>
              <a:rPr lang="en-US" altLang="zh-CN" dirty="0">
                <a:solidFill>
                  <a:srgbClr val="2D0EE4"/>
                </a:solidFill>
              </a:rPr>
              <a:t>DBMS</a:t>
            </a:r>
            <a:r>
              <a:rPr lang="zh-CN" altLang="en-US" dirty="0"/>
              <a:t>申请对</a:t>
            </a:r>
            <a:r>
              <a:rPr lang="en-US" altLang="zh-CN" dirty="0"/>
              <a:t>Q</a:t>
            </a:r>
            <a:r>
              <a:rPr lang="zh-CN" altLang="en-US" dirty="0"/>
              <a:t>加锁</a:t>
            </a:r>
          </a:p>
          <a:p>
            <a:pPr marL="742950" lvl="1" indent="-285750"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/>
              <a:t>如果此时</a:t>
            </a:r>
            <a:r>
              <a:rPr lang="en-US" altLang="zh-CN" dirty="0"/>
              <a:t>Q</a:t>
            </a:r>
            <a:r>
              <a:rPr lang="zh-CN" altLang="en-US" dirty="0"/>
              <a:t>未被其它事务加锁，则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zh-CN" altLang="en-US" dirty="0"/>
              <a:t>加锁成功，继续执行对</a:t>
            </a:r>
            <a:r>
              <a:rPr lang="en-US" altLang="zh-CN" dirty="0"/>
              <a:t>Q</a:t>
            </a:r>
            <a:r>
              <a:rPr lang="zh-CN" altLang="en-US" dirty="0"/>
              <a:t>的访问</a:t>
            </a:r>
          </a:p>
          <a:p>
            <a:pPr marL="742950" lvl="1" indent="-285750"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/>
              <a:t>如果此时</a:t>
            </a:r>
            <a:r>
              <a:rPr lang="en-US" altLang="zh-CN" dirty="0"/>
              <a:t>Q</a:t>
            </a:r>
            <a:r>
              <a:rPr lang="zh-CN" altLang="en-US" dirty="0"/>
              <a:t>已经被其它事务加锁，则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zh-CN" altLang="en-US" dirty="0"/>
              <a:t>等待，直至</a:t>
            </a:r>
            <a:r>
              <a:rPr lang="en-US" altLang="zh-CN" dirty="0"/>
              <a:t>Q</a:t>
            </a:r>
            <a:r>
              <a:rPr lang="zh-CN" altLang="en-US" dirty="0"/>
              <a:t>上的锁被释放，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zh-CN" altLang="en-US" dirty="0"/>
              <a:t>获得锁后继续执行</a:t>
            </a:r>
          </a:p>
          <a:p>
            <a:pPr marL="742950" lvl="1" indent="-285750" eaLnBrk="1" hangingPunct="1">
              <a:lnSpc>
                <a:spcPct val="110000"/>
              </a:lnSpc>
              <a:spcBef>
                <a:spcPts val="600"/>
              </a:spcBef>
            </a:pP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zh-CN" altLang="en-US" dirty="0"/>
              <a:t>执行完对</a:t>
            </a:r>
            <a:r>
              <a:rPr lang="en-US" altLang="zh-CN" dirty="0"/>
              <a:t>Q</a:t>
            </a:r>
            <a:r>
              <a:rPr lang="zh-CN" altLang="en-US" dirty="0"/>
              <a:t>的操作后，解锁</a:t>
            </a:r>
            <a:r>
              <a:rPr lang="en-US" altLang="zh-CN" dirty="0"/>
              <a:t>Q</a:t>
            </a:r>
          </a:p>
          <a:p>
            <a:pPr marL="742950" lvl="1" indent="-285750" eaLnBrk="1" hangingPunct="1">
              <a:lnSpc>
                <a:spcPct val="110000"/>
              </a:lnSpc>
              <a:spcBef>
                <a:spcPts val="600"/>
              </a:spcBef>
            </a:pPr>
            <a:r>
              <a:rPr lang="en-US" altLang="zh-CN" dirty="0"/>
              <a:t>DBMS</a:t>
            </a:r>
            <a:r>
              <a:rPr lang="zh-CN" altLang="en-US" dirty="0"/>
              <a:t>根据</a:t>
            </a:r>
            <a:r>
              <a:rPr lang="en-US" altLang="zh-CN" dirty="0">
                <a:cs typeface="Times New Roman" pitchFamily="18" charset="0"/>
              </a:rPr>
              <a:t>lock-</a:t>
            </a:r>
            <a:r>
              <a:rPr lang="en-US" altLang="zh-CN" i="1" dirty="0">
                <a:solidFill>
                  <a:srgbClr val="2D0EE4"/>
                </a:solidFill>
                <a:cs typeface="Times New Roman" pitchFamily="18" charset="0"/>
              </a:rPr>
              <a:t>compatibility</a:t>
            </a:r>
            <a:r>
              <a:rPr lang="en-US" altLang="zh-CN" dirty="0">
                <a:cs typeface="Times New Roman" pitchFamily="18" charset="0"/>
              </a:rPr>
              <a:t> matrix</a:t>
            </a:r>
            <a:r>
              <a:rPr lang="zh-CN" altLang="en-US" dirty="0"/>
              <a:t>将</a:t>
            </a:r>
            <a:r>
              <a:rPr lang="en-US" altLang="zh-CN" dirty="0"/>
              <a:t>lock</a:t>
            </a:r>
            <a:r>
              <a:rPr lang="zh-CN" altLang="en-US" dirty="0"/>
              <a:t>授予请求的事务，</a:t>
            </a:r>
            <a:r>
              <a:rPr lang="en-US" altLang="zh-CN" dirty="0"/>
              <a:t>reader-writer model</a:t>
            </a:r>
            <a:endParaRPr lang="zh-CN" altLang="en-US" dirty="0"/>
          </a:p>
          <a:p>
            <a:pPr marL="742950" lvl="1" indent="-285750"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/>
              <a:t>事务执行过程:   申请锁</a:t>
            </a:r>
            <a:r>
              <a:rPr lang="en-US" altLang="zh-CN" b="1" dirty="0"/>
              <a:t>——</a:t>
            </a:r>
            <a:r>
              <a:rPr lang="zh-CN" altLang="en-US" b="1" dirty="0">
                <a:solidFill>
                  <a:srgbClr val="2D0EE4"/>
                </a:solidFill>
              </a:rPr>
              <a:t>加锁</a:t>
            </a:r>
            <a:r>
              <a:rPr lang="en-US" altLang="zh-CN" b="1" dirty="0"/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读写数据项</a:t>
            </a:r>
            <a:r>
              <a:rPr lang="en-US" altLang="zh-CN" b="1" dirty="0"/>
              <a:t>——</a:t>
            </a:r>
            <a:r>
              <a:rPr lang="zh-CN" altLang="en-US" b="1" dirty="0">
                <a:solidFill>
                  <a:srgbClr val="2D0EE4"/>
                </a:solidFill>
              </a:rPr>
              <a:t>解锁</a:t>
            </a:r>
            <a:endParaRPr lang="zh-CN" altLang="en-US" dirty="0">
              <a:solidFill>
                <a:srgbClr val="2D0EE4"/>
              </a:solidFill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CFBC34-D0DE-435D-9F17-FE40A9632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F2D4-DF6A-4BCC-ABBE-564B9DC7E6E2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FBD92D-8DF1-46FA-B3E9-D4792A1A6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8496E8C-E13E-445B-8DA5-788BA36E8634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775670" y="3977902"/>
            <a:ext cx="123663" cy="131471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265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7EF85-BEA9-4BA9-8C35-003B42F7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Deadlock Handling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423241-4D35-470E-A950-56C05FBD3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i="1" dirty="0">
                <a:solidFill>
                  <a:srgbClr val="002060"/>
                </a:solidFill>
              </a:rPr>
              <a:t>Deadlock prevention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protocols ensure that the system will </a:t>
            </a:r>
            <a:r>
              <a:rPr lang="en-US" altLang="en-US" i="1" dirty="0"/>
              <a:t>never</a:t>
            </a:r>
            <a:r>
              <a:rPr lang="en-US" altLang="en-US" dirty="0"/>
              <a:t> enter into a deadlock state. Some prevention strategies:</a:t>
            </a:r>
          </a:p>
          <a:p>
            <a:pPr lvl="1"/>
            <a:r>
              <a:rPr lang="en-US" altLang="zh-CN" dirty="0"/>
              <a:t>r</a:t>
            </a:r>
            <a:r>
              <a:rPr lang="en-US" altLang="en-US" dirty="0"/>
              <a:t>equire that each transaction locks all its data items before it begins execution (pre-declaration)</a:t>
            </a:r>
          </a:p>
          <a:p>
            <a:pPr lvl="2"/>
            <a:r>
              <a:rPr lang="zh-CN" altLang="en-US" dirty="0"/>
              <a:t>资源预先分配</a:t>
            </a:r>
            <a:endParaRPr lang="en-US" altLang="en-US" dirty="0"/>
          </a:p>
          <a:p>
            <a:pPr lvl="1"/>
            <a:r>
              <a:rPr lang="en-US" altLang="en-US" dirty="0"/>
              <a:t>impose partial ordering of all data items and require that a transaction can lock data items only in the order specified by the partial order (graph-based protocol)</a:t>
            </a:r>
          </a:p>
          <a:p>
            <a:pPr lvl="2"/>
            <a:r>
              <a:rPr lang="zh-CN" altLang="en-US" dirty="0"/>
              <a:t>资源有序申请、使用</a:t>
            </a:r>
            <a:endParaRPr lang="en-US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8B3624-38AF-46DA-B436-0B6F349C5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E764B-D620-4947-87D4-12EEDE3D17C4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D0E6D0-9994-46C8-A7B1-2582F7C96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904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95473-DBD3-4BAB-A406-4CEA9F82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More Deadlock Prevention Strategies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835187-F95A-4CC3-B9F6-48EB25219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wait-die</a:t>
            </a:r>
            <a:r>
              <a:rPr lang="en-US" altLang="en-US" dirty="0"/>
              <a:t> scheme — non-preemptive</a:t>
            </a:r>
          </a:p>
          <a:p>
            <a:pPr lvl="1"/>
            <a:r>
              <a:rPr lang="en-US" altLang="en-US" dirty="0"/>
              <a:t>Older transaction may wait for younger one to release data item.</a:t>
            </a:r>
          </a:p>
          <a:p>
            <a:pPr lvl="1"/>
            <a:r>
              <a:rPr lang="en-US" altLang="en-US" dirty="0"/>
              <a:t>Younger transactions never wait for older ones; they are rolled back instead.</a:t>
            </a:r>
          </a:p>
          <a:p>
            <a:pPr lvl="1"/>
            <a:r>
              <a:rPr lang="en-US" altLang="en-US" dirty="0"/>
              <a:t>A transaction may die several times before acquiring a lock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wound-wait</a:t>
            </a:r>
            <a:r>
              <a:rPr lang="en-US" altLang="en-US" dirty="0"/>
              <a:t> scheme — preemptive</a:t>
            </a:r>
          </a:p>
          <a:p>
            <a:pPr lvl="1"/>
            <a:r>
              <a:rPr lang="en-US" altLang="en-US" dirty="0"/>
              <a:t>Older transaction </a:t>
            </a:r>
            <a:r>
              <a:rPr lang="en-US" altLang="en-US" i="1" dirty="0"/>
              <a:t>wounds</a:t>
            </a:r>
            <a:r>
              <a:rPr lang="en-US" altLang="en-US" dirty="0"/>
              <a:t> (forces rollback) of younger transaction instead of waiting for it. </a:t>
            </a:r>
          </a:p>
          <a:p>
            <a:pPr lvl="1"/>
            <a:r>
              <a:rPr lang="en-US" altLang="en-US" dirty="0"/>
              <a:t>Younger transactions may wait for older ones.</a:t>
            </a:r>
          </a:p>
          <a:p>
            <a:pPr lvl="1"/>
            <a:r>
              <a:rPr lang="en-US" altLang="en-US" dirty="0"/>
              <a:t>Fewer rollbacks than </a:t>
            </a:r>
            <a:r>
              <a:rPr lang="en-US" altLang="en-US" i="1" dirty="0"/>
              <a:t>wait-die</a:t>
            </a:r>
            <a:r>
              <a:rPr lang="en-US" altLang="en-US" dirty="0"/>
              <a:t> scheme.</a:t>
            </a:r>
          </a:p>
          <a:p>
            <a:r>
              <a:rPr lang="en-US" altLang="en-US" dirty="0"/>
              <a:t>In both schemes, a rolled back transactions is restarted with its original timestamp. </a:t>
            </a:r>
          </a:p>
          <a:p>
            <a:pPr lvl="1"/>
            <a:r>
              <a:rPr lang="en-US" altLang="en-US" dirty="0"/>
              <a:t>Ensures that older transactions have precedence over newer ones, and starvation is thus avoided.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FB2555-F4BA-4433-B13F-10DB299DE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740B2-2F87-439C-A2ED-A81ECDCFECC8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45E590-3940-40E9-A836-68183D3E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792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18981-4F08-40EF-AA73-4F65E447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Deadlock prevention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012DC-BD5E-4DA9-82EC-64FBBC7B4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Timeout-Based Schemes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A transaction waits for a lock only for a specified amount of time. After that, the wait times out and the transaction is rolled back.</a:t>
            </a:r>
          </a:p>
          <a:p>
            <a:pPr lvl="1"/>
            <a:r>
              <a:rPr lang="en-US" altLang="en-US" dirty="0"/>
              <a:t>Ensures that deadlocks get resolved by timeout if they occur</a:t>
            </a:r>
          </a:p>
          <a:p>
            <a:pPr lvl="1"/>
            <a:r>
              <a:rPr lang="en-US" altLang="en-US" dirty="0"/>
              <a:t>Simple to implement</a:t>
            </a:r>
          </a:p>
          <a:p>
            <a:pPr lvl="1"/>
            <a:r>
              <a:rPr lang="en-US" altLang="en-US" dirty="0"/>
              <a:t>But may roll back transaction unnecessarily in absence of deadlock</a:t>
            </a:r>
          </a:p>
          <a:p>
            <a:pPr lvl="2"/>
            <a:r>
              <a:rPr lang="en-US" altLang="en-US" dirty="0"/>
              <a:t>Difficult to determine good value of the timeout interval.</a:t>
            </a:r>
          </a:p>
          <a:p>
            <a:pPr lvl="1"/>
            <a:r>
              <a:rPr lang="en-US" altLang="en-US" dirty="0"/>
              <a:t>Starvation is also possible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01AEBD-6E11-40DD-8A9A-840FB1657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FB9D-A302-4F6B-AE22-D6C1DCC348FB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3B302E-2B03-4D91-A278-34BD5BEA2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9826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7B312-D1FE-4C74-99B0-7B264480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Deadlock Detection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4F8DE8-E7E4-4773-83B4-FDB05B3F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Deadlocks can be described as a </a:t>
            </a:r>
            <a:r>
              <a:rPr lang="en-US" altLang="zh-CN" dirty="0">
                <a:solidFill>
                  <a:srgbClr val="FF0000"/>
                </a:solidFill>
              </a:rPr>
              <a:t>wait-for graph</a:t>
            </a:r>
            <a:r>
              <a:rPr lang="en-US" altLang="zh-CN" dirty="0"/>
              <a:t>, which consists of a pair G = (V, E)</a:t>
            </a:r>
          </a:p>
          <a:p>
            <a:pPr lvl="1"/>
            <a:r>
              <a:rPr lang="en-US" altLang="en-US" i="1" dirty="0"/>
              <a:t>Vertices: </a:t>
            </a:r>
            <a:r>
              <a:rPr lang="en-US" altLang="en-US" dirty="0"/>
              <a:t>transactions</a:t>
            </a:r>
          </a:p>
          <a:p>
            <a:pPr lvl="1"/>
            <a:r>
              <a:rPr lang="en-US" altLang="en-US" i="1" dirty="0"/>
              <a:t>Edge from</a:t>
            </a:r>
            <a:r>
              <a:rPr lang="en-US" altLang="en-US" dirty="0"/>
              <a:t>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. </a:t>
            </a:r>
          </a:p>
          <a:p>
            <a:pPr lvl="2"/>
            <a:r>
              <a:rPr lang="en-US" altLang="zh-CN" dirty="0"/>
              <a:t>a directed edge from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 to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j</a:t>
            </a:r>
            <a:r>
              <a:rPr lang="en-US" altLang="zh-CN" dirty="0"/>
              <a:t> implies that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 is waiting for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j</a:t>
            </a:r>
            <a:r>
              <a:rPr lang="en-US" altLang="zh-CN" dirty="0"/>
              <a:t> to release a data item</a:t>
            </a:r>
          </a:p>
          <a:p>
            <a:pPr lvl="2"/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is waiting for a lock held in conflicting mode </a:t>
            </a:r>
            <a:r>
              <a:rPr lang="en-US" altLang="en-US" dirty="0" err="1">
                <a:sym typeface="Symbol" panose="05050102010706020507" pitchFamily="18" charset="2"/>
              </a:rPr>
              <a:t>by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j</a:t>
            </a:r>
            <a:r>
              <a:rPr lang="en-US" altLang="en-US" i="1" baseline="-25000" dirty="0"/>
              <a:t> </a:t>
            </a:r>
            <a:endParaRPr lang="en-US" altLang="en-US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zh-CN" dirty="0"/>
          </a:p>
          <a:p>
            <a:r>
              <a:rPr lang="en-US" altLang="zh-CN" dirty="0"/>
              <a:t>When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 requests a data item currently being held by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j</a:t>
            </a:r>
            <a:r>
              <a:rPr lang="en-US" altLang="zh-CN" dirty="0"/>
              <a:t>, then the edge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j</a:t>
            </a:r>
            <a:r>
              <a:rPr lang="en-US" altLang="zh-CN" dirty="0"/>
              <a:t> is inserted in the wait-for graph. This edge is removed only when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j</a:t>
            </a:r>
            <a:r>
              <a:rPr lang="en-US" altLang="zh-CN" dirty="0"/>
              <a:t> is no longer holding a data item needed by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286B7-8501-4D94-A1EE-E4D3A2A9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DFCCB-5EB8-4837-8A9C-95CF10CB942E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DB1640-073E-4EB1-AE9F-1EF8DA6F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3126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40C39-9200-43C6-8B0E-E70B1FC9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Deadlock Detection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AD3DA-322B-4736-AC1D-CD50CDB6E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system is in a deadlock state if and only if the wait-for graph has a cycle.  </a:t>
            </a:r>
          </a:p>
          <a:p>
            <a:r>
              <a:rPr lang="en-US" altLang="en-US" dirty="0"/>
              <a:t>Invoke a deadlock-detection algorithm periodically to look for cycles.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B48DA7-E63E-44D2-8E3D-291DF2AA8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8DF1E-1EB8-4BDE-9070-36C601F73FC8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4D1DCF-82B1-4BC5-A890-4663357B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F7E65FA3-290F-45D6-96B1-EA520E859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4000" y="4912899"/>
            <a:ext cx="3053978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en-US" sz="1700" dirty="0"/>
              <a:t>Wait-for graph without a cycle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6AFB0325-7D70-455E-B59A-5068769F0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8708" y="4947497"/>
            <a:ext cx="2810321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en-US" sz="1700" dirty="0"/>
              <a:t>Wait-for graph  with a cycle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9E6DE4A4-4D87-4010-AA01-AE17AA1E1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071" y="1872954"/>
            <a:ext cx="3557645" cy="2622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7883DCB0-CC17-40E2-9C93-AB7251DB7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367" y="1872954"/>
            <a:ext cx="3901440" cy="285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2365B3F-8348-4F45-9D77-DC91783FAE93}"/>
              </a:ext>
            </a:extLst>
          </p:cNvPr>
          <p:cNvSpPr txBox="1"/>
          <p:nvPr/>
        </p:nvSpPr>
        <p:spPr>
          <a:xfrm>
            <a:off x="5303233" y="5478112"/>
            <a:ext cx="6794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 </a:t>
            </a:r>
            <a:r>
              <a:rPr lang="zh-CN" altLang="en-US" sz="2400" dirty="0">
                <a:highlight>
                  <a:srgbClr val="FFFF00"/>
                </a:highlight>
                <a:ea typeface="微软雅黑 Light" panose="020B0502040204020203" pitchFamily="34" charset="-122"/>
              </a:rPr>
              <a:t>死锁恢复：</a:t>
            </a:r>
            <a:endParaRPr lang="en-US" altLang="zh-CN" sz="2400" dirty="0">
              <a:highlight>
                <a:srgbClr val="FFFF00"/>
              </a:highlight>
              <a:ea typeface="微软雅黑 Light" panose="020B0502040204020203" pitchFamily="34" charset="-122"/>
            </a:endParaRPr>
          </a:p>
          <a:p>
            <a:r>
              <a:rPr lang="zh-CN" altLang="en-US" sz="2400" dirty="0">
                <a:highlight>
                  <a:srgbClr val="FFFF00"/>
                </a:highlight>
                <a:ea typeface="微软雅黑 Light" panose="020B0502040204020203" pitchFamily="34" charset="-122"/>
              </a:rPr>
              <a:t>回滚、撤销处于环路中占有资源的进程，如</a:t>
            </a:r>
            <a:r>
              <a:rPr lang="en-US" altLang="zh-CN" sz="2400" dirty="0">
                <a:highlight>
                  <a:srgbClr val="FFFF00"/>
                </a:highlight>
                <a:ea typeface="微软雅黑 Light" panose="020B0502040204020203" pitchFamily="34" charset="-122"/>
              </a:rPr>
              <a:t>T</a:t>
            </a:r>
            <a:r>
              <a:rPr lang="en-US" altLang="zh-CN" sz="2400" baseline="-25000" dirty="0">
                <a:highlight>
                  <a:srgbClr val="FFFF00"/>
                </a:highlight>
                <a:ea typeface="微软雅黑 Light" panose="020B0502040204020203" pitchFamily="34" charset="-122"/>
              </a:rPr>
              <a:t>18</a:t>
            </a:r>
            <a:endParaRPr lang="zh-CN" altLang="en-US" sz="2400" baseline="-25000" dirty="0">
              <a:highlight>
                <a:srgbClr val="FFFF00"/>
              </a:highlight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2607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C45B9-7B6F-4149-AF54-6CEE2E406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Deadlock Recovery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50A31-BE03-412A-957A-18593B3AC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When deadlock is  detected :</a:t>
            </a:r>
          </a:p>
          <a:p>
            <a:pPr lvl="1"/>
            <a:r>
              <a:rPr lang="en-US" altLang="en-US" dirty="0"/>
              <a:t>Some transaction will have to rolled back (made a </a:t>
            </a:r>
            <a:r>
              <a:rPr lang="en-US" altLang="en-US" b="1" dirty="0">
                <a:solidFill>
                  <a:srgbClr val="002060"/>
                </a:solidFill>
              </a:rPr>
              <a:t>victim</a:t>
            </a:r>
            <a:r>
              <a:rPr lang="en-US" altLang="en-US" dirty="0"/>
              <a:t>) to break deadlock cycle.  </a:t>
            </a:r>
          </a:p>
          <a:p>
            <a:pPr lvl="2"/>
            <a:r>
              <a:rPr lang="en-US" altLang="en-US" dirty="0"/>
              <a:t>Select that transaction as victim that will incur minimum cost</a:t>
            </a:r>
          </a:p>
          <a:p>
            <a:pPr lvl="1"/>
            <a:r>
              <a:rPr lang="en-US" altLang="en-US" dirty="0"/>
              <a:t>Rollback -- determine how far to roll back transaction</a:t>
            </a:r>
          </a:p>
          <a:p>
            <a:pPr lvl="2"/>
            <a:r>
              <a:rPr lang="en-US" altLang="en-US" b="1" dirty="0">
                <a:solidFill>
                  <a:srgbClr val="002060"/>
                </a:solidFill>
              </a:rPr>
              <a:t>Total rollback</a:t>
            </a:r>
            <a:r>
              <a:rPr lang="en-US" altLang="en-US" dirty="0"/>
              <a:t>: Abort the transaction and then restart it.</a:t>
            </a:r>
          </a:p>
          <a:p>
            <a:pPr lvl="2"/>
            <a:r>
              <a:rPr lang="en-US" altLang="en-US" b="1" dirty="0">
                <a:solidFill>
                  <a:srgbClr val="002060"/>
                </a:solidFill>
              </a:rPr>
              <a:t>Partial rollback</a:t>
            </a:r>
            <a:r>
              <a:rPr lang="en-US" altLang="en-US" dirty="0"/>
              <a:t>: Roll back victim transaction only as far as necessary to release locks that another transaction in cycle is waiting for</a:t>
            </a:r>
          </a:p>
          <a:p>
            <a:r>
              <a:rPr lang="en-US" altLang="en-US" dirty="0"/>
              <a:t>Starvation can happen (why?)</a:t>
            </a:r>
          </a:p>
          <a:p>
            <a:pPr lvl="1"/>
            <a:r>
              <a:rPr lang="en-US" altLang="en-US" dirty="0"/>
              <a:t>One solution: oldest transaction in the deadlock set is never chosen as victim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748BDD-5D1C-4115-AEFD-C3559B0B8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A9BAC-3886-4EC0-B87A-069A2E0670C6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A7B0B1-D035-46F2-8B34-A4409FED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1434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43DE0-1756-4808-810F-E17A0D4B3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oepnGauss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数据库事务死锁检测与处理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9B2DD7-18A2-4490-B7D7-8CCB7FBB9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ea typeface="微软雅黑 Light" panose="020B0502040204020203" pitchFamily="34" charset="-122"/>
              </a:rPr>
              <a:t>1.</a:t>
            </a:r>
            <a:r>
              <a:rPr lang="zh-CN" altLang="en-US" sz="2400" dirty="0">
                <a:ea typeface="微软雅黑 Light" panose="020B0502040204020203" pitchFamily="34" charset="-122"/>
              </a:rPr>
              <a:t>针对表级锁的等待队列，进行</a:t>
            </a:r>
            <a:r>
              <a:rPr lang="zh-CN" altLang="en-US" sz="2400" b="0" dirty="0">
                <a:ea typeface="微软雅黑 Light" panose="020B0502040204020203" pitchFamily="34" charset="-122"/>
              </a:rPr>
              <a:t>环路检测</a:t>
            </a:r>
            <a:endParaRPr lang="en-US" altLang="zh-CN" sz="2400" b="0" dirty="0"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ea typeface="微软雅黑 Light" panose="020B0502040204020203" pitchFamily="34" charset="-122"/>
              </a:rPr>
              <a:t>2.</a:t>
            </a:r>
            <a:r>
              <a:rPr lang="zh-CN" altLang="en-US" sz="2400" dirty="0">
                <a:ea typeface="微软雅黑 Light" panose="020B0502040204020203" pitchFamily="34" charset="-122"/>
              </a:rPr>
              <a:t>回滚某些处于环路中的事务</a:t>
            </a:r>
            <a:endParaRPr lang="zh-CN" altLang="en-US" sz="2400" b="0" dirty="0">
              <a:ea typeface="微软雅黑 Light" panose="020B0502040204020203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3F56C2-AC1B-4233-9D87-58C017E95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3083-847D-4DC3-8B5A-76587A97BEEC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F040C9-DABC-4DEF-AE0D-079A0DE1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6" name="AutoShap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F2AE2E1-3340-4AF9-86C2-334C6F31F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901" y="979556"/>
            <a:ext cx="304800" cy="152400"/>
          </a:xfrm>
          <a:prstGeom prst="actionButtonForwardNex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3326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C92C4B-ACF2-4376-8E6C-D49E7094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A8DA6-03C6-4143-8A99-3E1E1BA06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系统在某一时刻的资源分配表和事务等待表如下图所示，问：该系统中是否存在死锁？如果存在，终止哪个事务解决死锁问题所付出的代价最小？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9D08E2-09A7-443D-916F-4720D868E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89196-25D5-4972-A3D5-0F671BEE8C1F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4D6DE1-FB92-4A5F-A0D2-AE983F48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47</a:t>
            </a:fld>
            <a:endParaRPr lang="zh-CN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F7C60F4F-D3A6-4204-AB1F-38D8B272E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6694"/>
              </p:ext>
            </p:extLst>
          </p:nvPr>
        </p:nvGraphicFramePr>
        <p:xfrm>
          <a:off x="577620" y="2230162"/>
          <a:ext cx="4399494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9747">
                  <a:extLst>
                    <a:ext uri="{9D8B030D-6E8A-4147-A177-3AD203B41FA5}">
                      <a16:colId xmlns:a16="http://schemas.microsoft.com/office/drawing/2014/main" val="2212991267"/>
                    </a:ext>
                  </a:extLst>
                </a:gridCol>
                <a:gridCol w="2199747">
                  <a:extLst>
                    <a:ext uri="{9D8B030D-6E8A-4147-A177-3AD203B41FA5}">
                      <a16:colId xmlns:a16="http://schemas.microsoft.com/office/drawing/2014/main" val="2918145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事务号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数据对象号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721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</a:t>
                      </a:r>
                      <a:r>
                        <a:rPr lang="en-US" altLang="zh-CN" sz="2400" baseline="-25000" dirty="0"/>
                        <a:t>1</a:t>
                      </a:r>
                      <a:endParaRPr lang="zh-CN" alt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Q</a:t>
                      </a:r>
                      <a:r>
                        <a:rPr lang="en-US" altLang="zh-CN" sz="2400" baseline="-25000" dirty="0"/>
                        <a:t>1</a:t>
                      </a:r>
                      <a:endParaRPr lang="zh-CN" altLang="en-US" sz="24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0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T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Q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3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788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T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3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Q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392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T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3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Q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5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754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T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Q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41386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B51044B3-9D47-4F08-B934-0EAFD5773F41}"/>
              </a:ext>
            </a:extLst>
          </p:cNvPr>
          <p:cNvSpPr txBox="1"/>
          <p:nvPr/>
        </p:nvSpPr>
        <p:spPr>
          <a:xfrm>
            <a:off x="2043833" y="182773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资源分配表</a:t>
            </a:r>
          </a:p>
        </p:txBody>
      </p:sp>
      <p:graphicFrame>
        <p:nvGraphicFramePr>
          <p:cNvPr id="8" name="表格 6">
            <a:extLst>
              <a:ext uri="{FF2B5EF4-FFF2-40B4-BE49-F238E27FC236}">
                <a16:creationId xmlns:a16="http://schemas.microsoft.com/office/drawing/2014/main" id="{04430648-8EB6-498C-9B09-787876C77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936437"/>
              </p:ext>
            </p:extLst>
          </p:nvPr>
        </p:nvGraphicFramePr>
        <p:xfrm>
          <a:off x="5631899" y="2221748"/>
          <a:ext cx="4399494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9747">
                  <a:extLst>
                    <a:ext uri="{9D8B030D-6E8A-4147-A177-3AD203B41FA5}">
                      <a16:colId xmlns:a16="http://schemas.microsoft.com/office/drawing/2014/main" val="2212991267"/>
                    </a:ext>
                  </a:extLst>
                </a:gridCol>
                <a:gridCol w="2199747">
                  <a:extLst>
                    <a:ext uri="{9D8B030D-6E8A-4147-A177-3AD203B41FA5}">
                      <a16:colId xmlns:a16="http://schemas.microsoft.com/office/drawing/2014/main" val="2918145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事务号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数据对象号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721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</a:t>
                      </a:r>
                      <a:r>
                        <a:rPr lang="en-US" altLang="zh-CN" sz="2400" baseline="-25000" dirty="0"/>
                        <a:t>1</a:t>
                      </a:r>
                      <a:endParaRPr lang="zh-CN" alt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Q</a:t>
                      </a:r>
                      <a:r>
                        <a:rPr lang="en-US" altLang="zh-CN" sz="2400" baseline="-25000" dirty="0"/>
                        <a:t>2</a:t>
                      </a:r>
                      <a:endParaRPr lang="zh-CN" altLang="en-US" sz="24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0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T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Q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788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T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3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Q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3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392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T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3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Q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754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T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Q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5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41386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3D162631-8368-4D6F-BD90-9EC684D53584}"/>
              </a:ext>
            </a:extLst>
          </p:cNvPr>
          <p:cNvSpPr txBox="1"/>
          <p:nvPr/>
        </p:nvSpPr>
        <p:spPr>
          <a:xfrm>
            <a:off x="7098112" y="1819325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事务等待表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411270-E438-4ECA-8017-7063B7E0FC9E}"/>
              </a:ext>
            </a:extLst>
          </p:cNvPr>
          <p:cNvSpPr txBox="1"/>
          <p:nvPr/>
        </p:nvSpPr>
        <p:spPr>
          <a:xfrm>
            <a:off x="2315126" y="56554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占有边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D7DA0C-FB4C-45F9-9E0F-A7E3DD75BEB7}"/>
              </a:ext>
            </a:extLst>
          </p:cNvPr>
          <p:cNvSpPr txBox="1"/>
          <p:nvPr/>
        </p:nvSpPr>
        <p:spPr>
          <a:xfrm>
            <a:off x="7491903" y="5641826"/>
            <a:ext cx="1119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请求边</a:t>
            </a:r>
          </a:p>
        </p:txBody>
      </p:sp>
    </p:spTree>
    <p:extLst>
      <p:ext uri="{BB962C8B-B14F-4D97-AF65-F5344CB8AC3E}">
        <p14:creationId xmlns:p14="http://schemas.microsoft.com/office/powerpoint/2010/main" val="1183135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AD2DF6-10DF-4673-9EBB-8185D033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06F143-C121-4E7C-84A2-9071973ED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A018-67FA-4A45-BA7D-48FB880C8018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B2EF6F9-43AD-4673-A10E-85F6D33A86FC}"/>
              </a:ext>
            </a:extLst>
          </p:cNvPr>
          <p:cNvSpPr/>
          <p:nvPr/>
        </p:nvSpPr>
        <p:spPr>
          <a:xfrm>
            <a:off x="4090315" y="4671197"/>
            <a:ext cx="775504" cy="706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T</a:t>
            </a:r>
            <a:r>
              <a:rPr lang="en-US" altLang="zh-CN" sz="2400" baseline="-25000" dirty="0">
                <a:solidFill>
                  <a:schemeClr val="tx1"/>
                </a:solidFill>
              </a:rPr>
              <a:t>2</a:t>
            </a:r>
            <a:endParaRPr lang="zh-CN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3F746A5-DE66-4DB6-ACC0-56DB7FC84462}"/>
              </a:ext>
            </a:extLst>
          </p:cNvPr>
          <p:cNvSpPr/>
          <p:nvPr/>
        </p:nvSpPr>
        <p:spPr>
          <a:xfrm>
            <a:off x="1306368" y="4671197"/>
            <a:ext cx="775504" cy="706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T</a:t>
            </a:r>
            <a:r>
              <a:rPr lang="en-US" altLang="zh-CN" sz="2400" baseline="-25000" dirty="0">
                <a:solidFill>
                  <a:schemeClr val="tx1"/>
                </a:solidFill>
              </a:rPr>
              <a:t>1</a:t>
            </a:r>
            <a:endParaRPr lang="zh-CN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2E945BE-F1C2-4EFE-AE5C-A5CF390CC318}"/>
              </a:ext>
            </a:extLst>
          </p:cNvPr>
          <p:cNvSpPr/>
          <p:nvPr/>
        </p:nvSpPr>
        <p:spPr>
          <a:xfrm>
            <a:off x="6796863" y="4671197"/>
            <a:ext cx="775504" cy="7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T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3</a:t>
            </a:r>
            <a:endParaRPr lang="zh-CN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13C1D02-2A72-472A-AE30-0C8760A48EE0}"/>
              </a:ext>
            </a:extLst>
          </p:cNvPr>
          <p:cNvSpPr/>
          <p:nvPr/>
        </p:nvSpPr>
        <p:spPr>
          <a:xfrm>
            <a:off x="9673407" y="4671197"/>
            <a:ext cx="775504" cy="706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T</a:t>
            </a:r>
            <a:r>
              <a:rPr lang="en-US" altLang="zh-CN" sz="2400" baseline="-25000" dirty="0">
                <a:solidFill>
                  <a:schemeClr val="tx1"/>
                </a:solidFill>
              </a:rPr>
              <a:t>4</a:t>
            </a:r>
            <a:endParaRPr lang="zh-CN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10FD17-2F62-49C0-8B75-0E3B1CC33126}"/>
              </a:ext>
            </a:extLst>
          </p:cNvPr>
          <p:cNvSpPr/>
          <p:nvPr/>
        </p:nvSpPr>
        <p:spPr>
          <a:xfrm>
            <a:off x="4016484" y="3452536"/>
            <a:ext cx="827590" cy="619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Q</a:t>
            </a:r>
            <a:r>
              <a:rPr lang="en-US" altLang="zh-CN" sz="2400" baseline="-25000" dirty="0">
                <a:solidFill>
                  <a:schemeClr val="tx1"/>
                </a:solidFill>
              </a:rPr>
              <a:t>2</a:t>
            </a:r>
            <a:endParaRPr lang="zh-CN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C43C8E-F499-49ED-8B85-F32B3A646F32}"/>
              </a:ext>
            </a:extLst>
          </p:cNvPr>
          <p:cNvSpPr/>
          <p:nvPr/>
        </p:nvSpPr>
        <p:spPr>
          <a:xfrm>
            <a:off x="5326105" y="5995780"/>
            <a:ext cx="827590" cy="619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Q</a:t>
            </a:r>
            <a:r>
              <a:rPr lang="en-US" altLang="zh-CN" sz="2400" baseline="-25000" dirty="0">
                <a:solidFill>
                  <a:schemeClr val="tx1"/>
                </a:solidFill>
              </a:rPr>
              <a:t>3</a:t>
            </a:r>
            <a:endParaRPr lang="zh-CN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B063EB-6997-4F54-8CDC-4C7FC44A33F8}"/>
              </a:ext>
            </a:extLst>
          </p:cNvPr>
          <p:cNvSpPr/>
          <p:nvPr/>
        </p:nvSpPr>
        <p:spPr>
          <a:xfrm>
            <a:off x="8202414" y="5995780"/>
            <a:ext cx="827590" cy="619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Q</a:t>
            </a:r>
            <a:r>
              <a:rPr lang="en-US" altLang="zh-CN" sz="2400" baseline="-25000" dirty="0">
                <a:solidFill>
                  <a:schemeClr val="tx1"/>
                </a:solidFill>
              </a:rPr>
              <a:t>5</a:t>
            </a:r>
            <a:endParaRPr lang="zh-CN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C8AFCA-C263-4D68-A6FC-5EE44B4B0028}"/>
              </a:ext>
            </a:extLst>
          </p:cNvPr>
          <p:cNvSpPr/>
          <p:nvPr/>
        </p:nvSpPr>
        <p:spPr>
          <a:xfrm>
            <a:off x="2449796" y="5991922"/>
            <a:ext cx="827590" cy="619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Q</a:t>
            </a:r>
            <a:r>
              <a:rPr lang="en-US" altLang="zh-CN" sz="2400" baseline="-25000" dirty="0">
                <a:solidFill>
                  <a:schemeClr val="tx1"/>
                </a:solidFill>
              </a:rPr>
              <a:t>1</a:t>
            </a:r>
            <a:endParaRPr lang="zh-CN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B07FABA-4405-4D9F-AA6A-839A949BCED3}"/>
              </a:ext>
            </a:extLst>
          </p:cNvPr>
          <p:cNvSpPr/>
          <p:nvPr/>
        </p:nvSpPr>
        <p:spPr>
          <a:xfrm>
            <a:off x="8081127" y="3452536"/>
            <a:ext cx="827590" cy="619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Q</a:t>
            </a:r>
            <a:r>
              <a:rPr lang="en-US" altLang="zh-CN" sz="2400" baseline="-25000" dirty="0">
                <a:solidFill>
                  <a:schemeClr val="tx1"/>
                </a:solidFill>
              </a:rPr>
              <a:t>4</a:t>
            </a:r>
            <a:endParaRPr lang="zh-CN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94CA3B5-F08E-4932-895C-925FB7FD3F64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3277386" y="5289107"/>
            <a:ext cx="893179" cy="10124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816A5C1-2320-4CF1-8362-1FAC71279E8C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1660800" y="5392507"/>
            <a:ext cx="788996" cy="9090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F2D9972-9704-4805-B41B-2A70C354FEBF}"/>
              </a:ext>
            </a:extLst>
          </p:cNvPr>
          <p:cNvCxnSpPr>
            <a:cxnSpLocks/>
            <a:stCxn id="6" idx="0"/>
            <a:endCxn id="9" idx="1"/>
          </p:cNvCxnSpPr>
          <p:nvPr/>
        </p:nvCxnSpPr>
        <p:spPr>
          <a:xfrm flipV="1">
            <a:off x="1694120" y="3762159"/>
            <a:ext cx="2322364" cy="9090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CD540F0-FA87-43B4-A2E7-816AC32F3B87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4844074" y="3762159"/>
            <a:ext cx="2066359" cy="10124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7AB5A95-3640-4201-9DB9-B577FFD1EEA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718929" y="5289107"/>
            <a:ext cx="607176" cy="10162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2AF3255-A4D8-479D-8FAE-F2388C86CE44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6153695" y="5289107"/>
            <a:ext cx="723418" cy="10162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303D991-AAC7-4584-8CDB-BE0F1C9DE46E}"/>
              </a:ext>
            </a:extLst>
          </p:cNvPr>
          <p:cNvCxnSpPr>
            <a:cxnSpLocks/>
            <a:stCxn id="11" idx="1"/>
            <a:endCxn id="7" idx="5"/>
          </p:cNvCxnSpPr>
          <p:nvPr/>
        </p:nvCxnSpPr>
        <p:spPr>
          <a:xfrm flipH="1" flipV="1">
            <a:off x="7458797" y="5273853"/>
            <a:ext cx="743617" cy="10315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6B09207-A1E4-41BB-926E-406FEC6B8F38}"/>
              </a:ext>
            </a:extLst>
          </p:cNvPr>
          <p:cNvCxnSpPr>
            <a:cxnSpLocks/>
            <a:stCxn id="7" idx="7"/>
            <a:endCxn id="13" idx="1"/>
          </p:cNvCxnSpPr>
          <p:nvPr/>
        </p:nvCxnSpPr>
        <p:spPr>
          <a:xfrm flipV="1">
            <a:off x="7458797" y="3762159"/>
            <a:ext cx="622330" cy="10124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1E57374-6961-4421-884A-74557114FB6B}"/>
              </a:ext>
            </a:extLst>
          </p:cNvPr>
          <p:cNvCxnSpPr>
            <a:cxnSpLocks/>
            <a:stCxn id="13" idx="3"/>
            <a:endCxn id="8" idx="0"/>
          </p:cNvCxnSpPr>
          <p:nvPr/>
        </p:nvCxnSpPr>
        <p:spPr>
          <a:xfrm>
            <a:off x="8908717" y="3762159"/>
            <a:ext cx="1152442" cy="9090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8AA2662-A96F-440B-AAFE-785CC08FD60C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9030004" y="5392507"/>
            <a:ext cx="997835" cy="9128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表格 6">
            <a:extLst>
              <a:ext uri="{FF2B5EF4-FFF2-40B4-BE49-F238E27FC236}">
                <a16:creationId xmlns:a16="http://schemas.microsoft.com/office/drawing/2014/main" id="{D998DF65-0035-4976-A458-83008C704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890906"/>
              </p:ext>
            </p:extLst>
          </p:nvPr>
        </p:nvGraphicFramePr>
        <p:xfrm>
          <a:off x="466325" y="355528"/>
          <a:ext cx="4399494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9747">
                  <a:extLst>
                    <a:ext uri="{9D8B030D-6E8A-4147-A177-3AD203B41FA5}">
                      <a16:colId xmlns:a16="http://schemas.microsoft.com/office/drawing/2014/main" val="2212991267"/>
                    </a:ext>
                  </a:extLst>
                </a:gridCol>
                <a:gridCol w="2199747">
                  <a:extLst>
                    <a:ext uri="{9D8B030D-6E8A-4147-A177-3AD203B41FA5}">
                      <a16:colId xmlns:a16="http://schemas.microsoft.com/office/drawing/2014/main" val="2918145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事务号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数据对象号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721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</a:t>
                      </a:r>
                      <a:r>
                        <a:rPr lang="en-US" altLang="zh-CN" sz="2400" baseline="-25000" dirty="0"/>
                        <a:t>1</a:t>
                      </a:r>
                      <a:endParaRPr lang="zh-CN" alt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Q</a:t>
                      </a:r>
                      <a:r>
                        <a:rPr lang="en-US" altLang="zh-CN" sz="2400" baseline="-25000" dirty="0"/>
                        <a:t>1</a:t>
                      </a:r>
                      <a:endParaRPr lang="zh-CN" altLang="en-US" sz="24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0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T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Q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3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788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T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3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Q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392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T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3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Q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5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754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T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Q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413869"/>
                  </a:ext>
                </a:extLst>
              </a:tr>
            </a:tbl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88F456A4-89DA-4167-B918-118A770B352A}"/>
              </a:ext>
            </a:extLst>
          </p:cNvPr>
          <p:cNvSpPr txBox="1"/>
          <p:nvPr/>
        </p:nvSpPr>
        <p:spPr>
          <a:xfrm>
            <a:off x="2023114" y="2065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资源分配表</a:t>
            </a:r>
          </a:p>
        </p:txBody>
      </p:sp>
      <p:graphicFrame>
        <p:nvGraphicFramePr>
          <p:cNvPr id="26" name="表格 6">
            <a:extLst>
              <a:ext uri="{FF2B5EF4-FFF2-40B4-BE49-F238E27FC236}">
                <a16:creationId xmlns:a16="http://schemas.microsoft.com/office/drawing/2014/main" id="{27EBE813-DE52-402F-87BA-04141A2F9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930095"/>
              </p:ext>
            </p:extLst>
          </p:nvPr>
        </p:nvGraphicFramePr>
        <p:xfrm>
          <a:off x="7527249" y="314179"/>
          <a:ext cx="4399494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9747">
                  <a:extLst>
                    <a:ext uri="{9D8B030D-6E8A-4147-A177-3AD203B41FA5}">
                      <a16:colId xmlns:a16="http://schemas.microsoft.com/office/drawing/2014/main" val="2212991267"/>
                    </a:ext>
                  </a:extLst>
                </a:gridCol>
                <a:gridCol w="2199747">
                  <a:extLst>
                    <a:ext uri="{9D8B030D-6E8A-4147-A177-3AD203B41FA5}">
                      <a16:colId xmlns:a16="http://schemas.microsoft.com/office/drawing/2014/main" val="2918145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事务号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数据对象号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721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</a:t>
                      </a:r>
                      <a:r>
                        <a:rPr lang="en-US" altLang="zh-CN" sz="2400" baseline="-25000" dirty="0"/>
                        <a:t>1</a:t>
                      </a:r>
                      <a:endParaRPr lang="zh-CN" alt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Q</a:t>
                      </a:r>
                      <a:r>
                        <a:rPr lang="en-US" altLang="zh-CN" sz="2400" baseline="-25000" dirty="0"/>
                        <a:t>2</a:t>
                      </a:r>
                      <a:endParaRPr lang="zh-CN" altLang="en-US" sz="24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0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T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2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Q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788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T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3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Q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3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392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T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3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Q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754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T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Q</a:t>
                      </a:r>
                      <a:r>
                        <a:rPr kumimoji="0" lang="en-US" altLang="zh-CN" sz="2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5</a:t>
                      </a:r>
                      <a:endParaRPr kumimoji="0" lang="zh-CN" altLang="en-US" sz="2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413869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DAE2A11F-D68E-4494-B015-0FF48FE4E791}"/>
              </a:ext>
            </a:extLst>
          </p:cNvPr>
          <p:cNvSpPr txBox="1"/>
          <p:nvPr/>
        </p:nvSpPr>
        <p:spPr>
          <a:xfrm>
            <a:off x="9084038" y="-2069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事务等待表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9FEC049-FFC4-4EC8-BD62-2E47DD5DBE73}"/>
              </a:ext>
            </a:extLst>
          </p:cNvPr>
          <p:cNvSpPr txBox="1"/>
          <p:nvPr/>
        </p:nvSpPr>
        <p:spPr>
          <a:xfrm>
            <a:off x="2198104" y="313406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占有边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621217D-C348-4C73-B8D9-F8B6A29A6E59}"/>
              </a:ext>
            </a:extLst>
          </p:cNvPr>
          <p:cNvSpPr txBox="1"/>
          <p:nvPr/>
        </p:nvSpPr>
        <p:spPr>
          <a:xfrm>
            <a:off x="9329146" y="3098728"/>
            <a:ext cx="1119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请求边</a:t>
            </a:r>
          </a:p>
        </p:txBody>
      </p:sp>
    </p:spTree>
    <p:extLst>
      <p:ext uri="{BB962C8B-B14F-4D97-AF65-F5344CB8AC3E}">
        <p14:creationId xmlns:p14="http://schemas.microsoft.com/office/powerpoint/2010/main" val="1913652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A68B2-007B-46DF-9BF2-55E1AFB8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17.8 Transaction Isolation Levels/18.9 Weak Levels of Consistency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0DA82-B040-425F-9B3A-41F2A57ED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多个并发事务执行时，为保证数据一致性</a:t>
            </a:r>
            <a:r>
              <a:rPr lang="en-US" altLang="zh-CN" dirty="0"/>
              <a:t>/</a:t>
            </a:r>
            <a:r>
              <a:rPr lang="zh-CN" altLang="en-US" dirty="0"/>
              <a:t>正确性，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en-US" dirty="0"/>
              <a:t>避免读</a:t>
            </a:r>
            <a:r>
              <a:rPr lang="en-US" altLang="zh-CN" dirty="0"/>
              <a:t>—</a:t>
            </a:r>
            <a:r>
              <a:rPr lang="zh-CN" altLang="en-US" dirty="0"/>
              <a:t>写冲突</a:t>
            </a:r>
          </a:p>
          <a:p>
            <a:pPr lvl="1" eaLnBrk="1" hangingPunct="1">
              <a:defRPr/>
            </a:pPr>
            <a:r>
              <a:rPr lang="zh-CN" altLang="en-US" dirty="0"/>
              <a:t>避免写</a:t>
            </a:r>
            <a:r>
              <a:rPr lang="en-US" altLang="zh-CN" dirty="0"/>
              <a:t>—</a:t>
            </a:r>
            <a:r>
              <a:rPr lang="zh-CN" altLang="en-US" dirty="0"/>
              <a:t>写冲突</a:t>
            </a:r>
          </a:p>
          <a:p>
            <a:pPr lvl="1" eaLnBrk="1" hangingPunct="1">
              <a:defRPr/>
            </a:pPr>
            <a:r>
              <a:rPr lang="zh-CN" altLang="en-US" dirty="0"/>
              <a:t>允许多个事务同时读</a:t>
            </a:r>
          </a:p>
          <a:p>
            <a:pPr eaLnBrk="1" hangingPunct="1">
              <a:defRPr/>
            </a:pPr>
            <a:r>
              <a:rPr lang="zh-CN" altLang="en-US" dirty="0"/>
              <a:t>机制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en-US" dirty="0"/>
              <a:t>对共享数据加锁</a:t>
            </a:r>
            <a:r>
              <a:rPr lang="en-US" altLang="zh-CN" dirty="0"/>
              <a:t>locking</a:t>
            </a:r>
            <a:r>
              <a:rPr lang="zh-CN" altLang="en-US" dirty="0"/>
              <a:t>，实现</a:t>
            </a:r>
            <a:r>
              <a:rPr lang="en-US" altLang="zh-CN" dirty="0"/>
              <a:t>serializable</a:t>
            </a:r>
            <a:r>
              <a:rPr lang="zh-CN" altLang="en-US" dirty="0"/>
              <a:t>调度</a:t>
            </a:r>
            <a:endParaRPr lang="en-US" altLang="zh-CN" dirty="0"/>
          </a:p>
          <a:p>
            <a:pPr lvl="1" eaLnBrk="1" hangingPunct="1">
              <a:defRPr/>
            </a:pPr>
            <a:r>
              <a:rPr lang="en-US" altLang="zh-CN" dirty="0"/>
              <a:t> strict/ rigorous 2PL</a:t>
            </a:r>
          </a:p>
          <a:p>
            <a:pPr eaLnBrk="1" hangingPunct="1">
              <a:defRPr/>
            </a:pPr>
            <a:r>
              <a:rPr lang="zh-CN" altLang="en-US" dirty="0"/>
              <a:t>缺点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en-US" dirty="0"/>
              <a:t>事务并发程度低，执行慢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A9424E-00E9-435D-A7A0-294C70817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4A754-69F4-4ABA-B065-5C0EEC41CC4D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FDD942-0A8E-48DE-B128-63EDE03C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cxnSp>
        <p:nvCxnSpPr>
          <p:cNvPr id="6" name="直接连接符 2">
            <a:extLst>
              <a:ext uri="{FF2B5EF4-FFF2-40B4-BE49-F238E27FC236}">
                <a16:creationId xmlns:a16="http://schemas.microsoft.com/office/drawing/2014/main" id="{E5B649BA-FE72-45CF-BFAA-321055B73DE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67800" y="4585851"/>
            <a:ext cx="6073775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5">
            <a:extLst>
              <a:ext uri="{FF2B5EF4-FFF2-40B4-BE49-F238E27FC236}">
                <a16:creationId xmlns:a16="http://schemas.microsoft.com/office/drawing/2014/main" id="{A1C8EE8F-9EFD-4DAC-800B-7DA879ED90E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80525" y="4422338"/>
            <a:ext cx="0" cy="163513"/>
          </a:xfrm>
          <a:prstGeom prst="line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8">
            <a:extLst>
              <a:ext uri="{FF2B5EF4-FFF2-40B4-BE49-F238E27FC236}">
                <a16:creationId xmlns:a16="http://schemas.microsoft.com/office/drawing/2014/main" id="{2CECB200-F409-4069-9F39-705DB1CAC95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85425" y="4422338"/>
            <a:ext cx="0" cy="163513"/>
          </a:xfrm>
          <a:prstGeom prst="line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10">
            <a:extLst>
              <a:ext uri="{FF2B5EF4-FFF2-40B4-BE49-F238E27FC236}">
                <a16:creationId xmlns:a16="http://schemas.microsoft.com/office/drawing/2014/main" id="{9E04D600-80A9-4880-821C-EA3B3779C37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774450" y="4442976"/>
            <a:ext cx="0" cy="163512"/>
          </a:xfrm>
          <a:prstGeom prst="line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11">
            <a:extLst>
              <a:ext uri="{FF2B5EF4-FFF2-40B4-BE49-F238E27FC236}">
                <a16:creationId xmlns:a16="http://schemas.microsoft.com/office/drawing/2014/main" id="{918D4061-48E8-4368-8AC8-A16D8CFAF58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50875" y="4401701"/>
            <a:ext cx="0" cy="163512"/>
          </a:xfrm>
          <a:prstGeom prst="line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7">
            <a:extLst>
              <a:ext uri="{FF2B5EF4-FFF2-40B4-BE49-F238E27FC236}">
                <a16:creationId xmlns:a16="http://schemas.microsoft.com/office/drawing/2014/main" id="{18CBE449-BA44-4091-81A5-6187D74A5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588" y="3939738"/>
            <a:ext cx="3818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</a:t>
            </a:r>
            <a:r>
              <a:rPr lang="en-US" altLang="zh-CN" baseline="-25000">
                <a:latin typeface="+mn-lt"/>
              </a:rPr>
              <a:t>i</a:t>
            </a:r>
            <a:endParaRPr lang="zh-CN" altLang="en-US" baseline="-25000">
              <a:latin typeface="+mn-lt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5FF70B5-9460-4EAC-9294-59E15080B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838" y="4050863"/>
            <a:ext cx="11294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>
                <a:latin typeface="+mn-lt"/>
              </a:rPr>
              <a:t>begin-trans</a:t>
            </a:r>
            <a:endParaRPr lang="zh-CN" altLang="en-US" sz="1600">
              <a:latin typeface="+mn-lt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113B2C24-C477-4C1E-90A7-96CCF4DA3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775" y="4039751"/>
            <a:ext cx="9539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>
                <a:latin typeface="+mn-lt"/>
              </a:rPr>
              <a:t>lock-X(Q)</a:t>
            </a:r>
            <a:endParaRPr lang="zh-CN" altLang="en-US" sz="1600">
              <a:latin typeface="+mn-lt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E77D7943-C31E-4E9B-94FA-2C19E78A8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2663" y="4060388"/>
            <a:ext cx="6333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>
                <a:latin typeface="+mn-lt"/>
              </a:rPr>
              <a:t>W(Q)</a:t>
            </a:r>
            <a:endParaRPr lang="zh-CN" altLang="en-US" sz="1600">
              <a:latin typeface="+mn-lt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4704C4CC-F820-4458-83D5-282C90B5A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1600" y="4039751"/>
            <a:ext cx="8143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>
                <a:latin typeface="+mn-lt"/>
              </a:rPr>
              <a:t>commit</a:t>
            </a:r>
            <a:endParaRPr lang="zh-CN" altLang="en-US" sz="1600">
              <a:latin typeface="+mn-lt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9C3669AB-F92C-4233-B1EF-6C119061B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513" y="4925576"/>
            <a:ext cx="3850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</a:t>
            </a:r>
            <a:r>
              <a:rPr lang="en-US" altLang="zh-CN" baseline="-25000">
                <a:latin typeface="+mn-lt"/>
              </a:rPr>
              <a:t>j</a:t>
            </a:r>
            <a:endParaRPr lang="zh-CN" altLang="en-US" baseline="-25000">
              <a:latin typeface="+mn-lt"/>
            </a:endParaRPr>
          </a:p>
        </p:txBody>
      </p:sp>
      <p:cxnSp>
        <p:nvCxnSpPr>
          <p:cNvPr id="17" name="直接箭头连接符 13">
            <a:extLst>
              <a:ext uri="{FF2B5EF4-FFF2-40B4-BE49-F238E27FC236}">
                <a16:creationId xmlns:a16="http://schemas.microsoft.com/office/drawing/2014/main" id="{BCAB5868-607E-4396-A887-77234D1135C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052263" y="4568388"/>
            <a:ext cx="0" cy="338138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AE05726A-5BD9-47A9-8C73-A067B5CE0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1100" y="4925576"/>
            <a:ext cx="85735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dirty="0">
                <a:latin typeface="+mn-lt"/>
              </a:rPr>
              <a:t>request</a:t>
            </a:r>
          </a:p>
          <a:p>
            <a:pPr eaLnBrk="1" hangingPunct="1"/>
            <a:r>
              <a:rPr lang="en-US" altLang="zh-CN" sz="1400" dirty="0">
                <a:latin typeface="+mn-lt"/>
              </a:rPr>
              <a:t>lock-X(Q)</a:t>
            </a:r>
            <a:endParaRPr lang="zh-CN" altLang="en-US" sz="1400" dirty="0">
              <a:latin typeface="+mn-lt"/>
            </a:endParaRPr>
          </a:p>
        </p:txBody>
      </p:sp>
      <p:cxnSp>
        <p:nvCxnSpPr>
          <p:cNvPr id="19" name="直接箭头连接符 23">
            <a:extLst>
              <a:ext uri="{FF2B5EF4-FFF2-40B4-BE49-F238E27FC236}">
                <a16:creationId xmlns:a16="http://schemas.microsoft.com/office/drawing/2014/main" id="{D877DB26-88A1-4654-97AA-9A8D420F0C3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754063" y="4568388"/>
            <a:ext cx="0" cy="338138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24">
            <a:extLst>
              <a:ext uri="{FF2B5EF4-FFF2-40B4-BE49-F238E27FC236}">
                <a16:creationId xmlns:a16="http://schemas.microsoft.com/office/drawing/2014/main" id="{37A92B7A-4658-4316-9927-A3E416801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3929" y="4938276"/>
            <a:ext cx="110644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dirty="0">
                <a:latin typeface="+mn-lt"/>
              </a:rPr>
              <a:t> be granted</a:t>
            </a:r>
          </a:p>
          <a:p>
            <a:pPr eaLnBrk="1" hangingPunct="1"/>
            <a:r>
              <a:rPr lang="en-US" altLang="zh-CN" sz="1400" dirty="0">
                <a:latin typeface="+mn-lt"/>
              </a:rPr>
              <a:t>lock-X(Q)</a:t>
            </a:r>
            <a:endParaRPr lang="zh-CN" altLang="en-US" sz="1400" dirty="0">
              <a:latin typeface="+mn-lt"/>
            </a:endParaRPr>
          </a:p>
        </p:txBody>
      </p:sp>
      <p:cxnSp>
        <p:nvCxnSpPr>
          <p:cNvPr id="21" name="直接连接符 25">
            <a:extLst>
              <a:ext uri="{FF2B5EF4-FFF2-40B4-BE49-F238E27FC236}">
                <a16:creationId xmlns:a16="http://schemas.microsoft.com/office/drawing/2014/main" id="{891345E6-B53F-44CF-8A87-396B83FE3F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139825" y="4606488"/>
            <a:ext cx="0" cy="342900"/>
          </a:xfrm>
          <a:prstGeom prst="line">
            <a:avLst/>
          </a:prstGeom>
          <a:noFill/>
          <a:ln w="28575" algn="ctr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6">
            <a:extLst>
              <a:ext uri="{FF2B5EF4-FFF2-40B4-BE49-F238E27FC236}">
                <a16:creationId xmlns:a16="http://schemas.microsoft.com/office/drawing/2014/main" id="{3578B0EB-A8A7-4912-8E4C-2852E9421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1713" y="4944626"/>
            <a:ext cx="650875" cy="523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+mn-lt"/>
              </a:rPr>
              <a:t>W(Q)</a:t>
            </a:r>
          </a:p>
          <a:p>
            <a:pPr eaLnBrk="1" hangingPunct="1"/>
            <a:r>
              <a:rPr lang="en-US" altLang="zh-CN" sz="1400">
                <a:latin typeface="+mn-lt"/>
              </a:rPr>
              <a:t>/R(Q)</a:t>
            </a:r>
            <a:endParaRPr lang="zh-CN" altLang="en-US" sz="1400">
              <a:latin typeface="+mn-lt"/>
            </a:endParaRPr>
          </a:p>
        </p:txBody>
      </p:sp>
      <p:cxnSp>
        <p:nvCxnSpPr>
          <p:cNvPr id="23" name="直接箭头连接符 27">
            <a:extLst>
              <a:ext uri="{FF2B5EF4-FFF2-40B4-BE49-F238E27FC236}">
                <a16:creationId xmlns:a16="http://schemas.microsoft.com/office/drawing/2014/main" id="{6159B79E-BDB1-497E-84C3-7554EE2BCD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52263" y="4849376"/>
            <a:ext cx="1701800" cy="0"/>
          </a:xfrm>
          <a:prstGeom prst="straightConnector1">
            <a:avLst/>
          </a:prstGeom>
          <a:noFill/>
          <a:ln w="9525" algn="ctr">
            <a:solidFill>
              <a:srgbClr val="C00000"/>
            </a:solidFill>
            <a:prstDash val="dash"/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Box 29">
            <a:extLst>
              <a:ext uri="{FF2B5EF4-FFF2-40B4-BE49-F238E27FC236}">
                <a16:creationId xmlns:a16="http://schemas.microsoft.com/office/drawing/2014/main" id="{94290C23-4F1E-475C-9985-82E7014F1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4688" y="4582676"/>
            <a:ext cx="81419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>
                <a:latin typeface="+mn-lt"/>
              </a:rPr>
              <a:t>deferred</a:t>
            </a:r>
            <a:endParaRPr lang="zh-CN" altLang="en-US" sz="1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67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CC6DC-D2FD-4423-8150-84DFFDBE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Lock-based  Protocol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408A04-091A-429B-82E6-C7D3BBFB1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Times New Roman" pitchFamily="18" charset="0"/>
              </a:rPr>
              <a:t>共享数据</a:t>
            </a:r>
            <a:r>
              <a:rPr lang="en-US" altLang="zh-CN" dirty="0">
                <a:cs typeface="Times New Roman" pitchFamily="18" charset="0"/>
              </a:rPr>
              <a:t>Q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1.</a:t>
            </a:r>
            <a:r>
              <a:rPr lang="zh-CN" altLang="en-US" dirty="0">
                <a:cs typeface="Times New Roman" pitchFamily="18" charset="0"/>
              </a:rPr>
              <a:t>逻辑单元</a:t>
            </a:r>
            <a:endParaRPr lang="en-US" altLang="zh-CN" dirty="0">
              <a:cs typeface="Times New Roman" pitchFamily="18" charset="0"/>
            </a:endParaRPr>
          </a:p>
          <a:p>
            <a:pPr lvl="2"/>
            <a:r>
              <a:rPr lang="zh-CN" altLang="en-US" dirty="0">
                <a:cs typeface="Times New Roman" pitchFamily="18" charset="0"/>
              </a:rPr>
              <a:t>属性值，属性值集合，元组，关系，索引项，整个索引，数据库</a:t>
            </a:r>
            <a:r>
              <a:rPr lang="en-US" altLang="zh-CN" dirty="0">
                <a:cs typeface="Times New Roman" pitchFamily="18" charset="0"/>
              </a:rPr>
              <a:t>DB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2. </a:t>
            </a:r>
            <a:r>
              <a:rPr lang="zh-CN" altLang="en-US" dirty="0">
                <a:cs typeface="Times New Roman" pitchFamily="18" charset="0"/>
              </a:rPr>
              <a:t>物理单元</a:t>
            </a:r>
            <a:endParaRPr lang="en-US" altLang="zh-CN" dirty="0">
              <a:cs typeface="Times New Roman" pitchFamily="18" charset="0"/>
            </a:endParaRPr>
          </a:p>
          <a:p>
            <a:pPr lvl="2"/>
            <a:r>
              <a:rPr lang="zh-CN" altLang="en-US" dirty="0">
                <a:cs typeface="Times New Roman" pitchFamily="18" charset="0"/>
              </a:rPr>
              <a:t>数据页</a:t>
            </a:r>
            <a:r>
              <a:rPr lang="en-US" altLang="zh-CN" dirty="0">
                <a:cs typeface="Times New Roman" pitchFamily="18" charset="0"/>
              </a:rPr>
              <a:t>(page</a:t>
            </a:r>
            <a:r>
              <a:rPr lang="zh-CN" altLang="en-US" dirty="0">
                <a:cs typeface="Times New Roman" pitchFamily="18" charset="0"/>
              </a:rPr>
              <a:t>，</a:t>
            </a:r>
            <a:r>
              <a:rPr lang="en-US" altLang="zh-CN" dirty="0">
                <a:cs typeface="Times New Roman" pitchFamily="18" charset="0"/>
              </a:rPr>
              <a:t>4K/8K)</a:t>
            </a:r>
            <a:r>
              <a:rPr lang="zh-CN" altLang="en-US" dirty="0">
                <a:cs typeface="Times New Roman" pitchFamily="18" charset="0"/>
              </a:rPr>
              <a:t>，索引页，数据块</a:t>
            </a:r>
            <a:r>
              <a:rPr lang="en-US" altLang="zh-CN" dirty="0">
                <a:cs typeface="Times New Roman" pitchFamily="18" charset="0"/>
              </a:rPr>
              <a:t>extent, DB file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5EBC4E-000A-450B-9ED3-D6676923D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3950-47FE-4AC1-967A-9CCAA8D71601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AF3D84-9D78-45E7-ADED-E33F7C4F7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9778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427E69-D368-4661-B4F8-0CC8A633E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2"/>
                </a:solidFill>
              </a:rPr>
              <a:t>Weak Levels of Consistency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AB44F1-8C56-4F70-AA58-D3B87DB9D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cs typeface="Times New Roman" panose="02020603050405020304" pitchFamily="18" charset="0"/>
              </a:rPr>
              <a:t>实际数据库系统中，引入弱一致性，</a:t>
            </a:r>
            <a:r>
              <a:rPr lang="en-US" altLang="zh-CN" dirty="0">
                <a:cs typeface="Times New Roman" panose="02020603050405020304" pitchFamily="18" charset="0"/>
              </a:rPr>
              <a:t>weak levels of consistency</a:t>
            </a:r>
          </a:p>
          <a:p>
            <a:pPr lvl="1" eaLnBrk="1" hangingPunct="1">
              <a:defRPr/>
            </a:pPr>
            <a:r>
              <a:rPr lang="zh-CN" altLang="en-US" dirty="0">
                <a:cs typeface="Times New Roman" panose="02020603050405020304" pitchFamily="18" charset="0"/>
              </a:rPr>
              <a:t>允许一定程度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读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写冲突</a:t>
            </a: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lvl="1" eaLnBrk="1" hangingPunct="1">
              <a:defRPr/>
            </a:pPr>
            <a:r>
              <a:rPr lang="zh-CN" altLang="en-US" dirty="0">
                <a:cs typeface="Times New Roman" panose="02020603050405020304" pitchFamily="18" charset="0"/>
              </a:rPr>
              <a:t>仍然禁止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写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写冲突</a:t>
            </a:r>
          </a:p>
          <a:p>
            <a:pPr lvl="1" eaLnBrk="1" hangingPunct="1">
              <a:defRPr/>
            </a:pPr>
            <a:r>
              <a:rPr lang="zh-CN" altLang="en-US" dirty="0">
                <a:cs typeface="Times New Roman" panose="02020603050405020304" pitchFamily="18" charset="0"/>
              </a:rPr>
              <a:t>不要求</a:t>
            </a:r>
            <a:r>
              <a:rPr lang="en-US" altLang="zh-CN" dirty="0">
                <a:cs typeface="Times New Roman" panose="02020603050405020304" pitchFamily="18" charset="0"/>
              </a:rPr>
              <a:t>serializable </a:t>
            </a:r>
            <a:r>
              <a:rPr lang="zh-CN" altLang="en-US" dirty="0">
                <a:cs typeface="Times New Roman" panose="02020603050405020304" pitchFamily="18" charset="0"/>
              </a:rPr>
              <a:t>调度，部分牺牲一致性，提高并发程度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altLang="zh-CN" dirty="0">
                <a:cs typeface="Times New Roman" panose="02020603050405020304" pitchFamily="18" charset="0"/>
              </a:rPr>
              <a:t>Weak levels of consistency /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Isolation Levels(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隔离级别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</a:p>
          <a:p>
            <a:pPr lvl="1" eaLnBrk="1" hangingPunct="1">
              <a:defRPr/>
            </a:pPr>
            <a:r>
              <a:rPr lang="en-US" altLang="zh-CN" dirty="0">
                <a:cs typeface="Times New Roman" panose="02020603050405020304" pitchFamily="18" charset="0"/>
              </a:rPr>
              <a:t>Serializable</a:t>
            </a:r>
          </a:p>
          <a:p>
            <a:pPr lvl="1" eaLnBrk="1" hangingPunct="1">
              <a:defRPr/>
            </a:pPr>
            <a:r>
              <a:rPr lang="en-US" altLang="zh-CN" dirty="0">
                <a:cs typeface="Times New Roman" panose="02020603050405020304" pitchFamily="18" charset="0"/>
              </a:rPr>
              <a:t>Repeatable read, Read committed, Read </a:t>
            </a:r>
            <a:r>
              <a:rPr lang="en-US" altLang="zh-CN" dirty="0" err="1">
                <a:cs typeface="Times New Roman" panose="02020603050405020304" pitchFamily="18" charset="0"/>
              </a:rPr>
              <a:t>unucommitted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lvl="2">
              <a:defRPr/>
            </a:pPr>
            <a:r>
              <a:rPr lang="zh-CN" altLang="en-US" dirty="0">
                <a:cs typeface="Times New Roman" panose="02020603050405020304" pitchFamily="18" charset="0"/>
              </a:rPr>
              <a:t>带来的不一致性：丢失修改， 读脏数据，不可重复读，幻象 </a:t>
            </a:r>
            <a:endParaRPr lang="en-US" altLang="zh-CN" dirty="0">
              <a:solidFill>
                <a:schemeClr val="tx2"/>
              </a:solidFill>
              <a:cs typeface="Times New Roman" panose="02020603050405020304" pitchFamily="18" charset="0"/>
            </a:endParaRPr>
          </a:p>
          <a:p>
            <a:pPr lvl="1" eaLnBrk="1" hangingPunct="1">
              <a:defRPr/>
            </a:pPr>
            <a:r>
              <a:rPr lang="en-US" altLang="zh-CN" dirty="0">
                <a:cs typeface="Times New Roman" panose="02020603050405020304" pitchFamily="18" charset="0"/>
              </a:rPr>
              <a:t>Snapshot isolation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823F23-710B-40E9-9FA0-993F4F760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EFC7F-8611-45EE-BB13-F18BCC61F955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5D5084-E736-4BDD-9071-A987D7B1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6594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F6532-C83C-4ADB-BED0-C583E22D5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2"/>
                </a:solidFill>
              </a:rPr>
              <a:t>Weak Levels of Consistency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F978AF-C098-466C-B449-D53958D06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Some applications are willing to live with weak levels of consistency, allowing schedules that are not serializable</a:t>
            </a:r>
          </a:p>
          <a:p>
            <a:pPr lvl="1"/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e.g., (</a:t>
            </a:r>
            <a:r>
              <a:rPr lang="zh-CN" altLang="en-US" dirty="0">
                <a:cs typeface="Times New Roman" panose="02020603050405020304" pitchFamily="18" charset="0"/>
              </a:rPr>
              <a:t>读</a:t>
            </a:r>
            <a:r>
              <a:rPr lang="en-US" altLang="zh-CN" dirty="0">
                <a:cs typeface="Times New Roman" panose="02020603050405020304" pitchFamily="18" charset="0"/>
              </a:rPr>
              <a:t>-</a:t>
            </a:r>
            <a:r>
              <a:rPr lang="zh-CN" altLang="en-US" dirty="0">
                <a:cs typeface="Times New Roman" panose="02020603050405020304" pitchFamily="18" charset="0"/>
              </a:rPr>
              <a:t>写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) a read-only transaction that wants to get an approximate total </a:t>
            </a:r>
            <a:r>
              <a:rPr lang="en-US" altLang="zh-CN" i="1" dirty="0">
                <a:solidFill>
                  <a:srgbClr val="0000FF"/>
                </a:solidFill>
                <a:ea typeface="ＭＳ Ｐゴシック" pitchFamily="34" charset="-128"/>
                <a:cs typeface="Times New Roman" pitchFamily="18" charset="0"/>
              </a:rPr>
              <a:t>salary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 of all </a:t>
            </a:r>
            <a:r>
              <a:rPr lang="en-US" altLang="zh-CN" i="1" dirty="0">
                <a:solidFill>
                  <a:srgbClr val="0000FF"/>
                </a:solidFill>
                <a:ea typeface="ＭＳ Ｐゴシック" pitchFamily="34" charset="-128"/>
                <a:cs typeface="Times New Roman" pitchFamily="18" charset="0"/>
              </a:rPr>
              <a:t>instructors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 </a:t>
            </a:r>
          </a:p>
          <a:p>
            <a:pPr lvl="1"/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such transactions need not be serializable with respect to other transactions</a:t>
            </a:r>
          </a:p>
          <a:p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Tradeoff accuracy for performance</a:t>
            </a:r>
          </a:p>
          <a:p>
            <a:pPr lvl="1"/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lower degrees of consistency useful for gathering approximate information about the database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1F5009-87F1-4420-B860-E0B8660DD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55DC-D563-4BC2-BC03-9A5C5196E17D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ECB6CD-F0FC-4DAB-8CAF-354A46F3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6735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AB566-6743-4E50-A0B6-5527F1C4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cs typeface="Times New Roman" pitchFamily="18" charset="0"/>
              </a:rPr>
              <a:t>Levels of Consistency/</a:t>
            </a:r>
            <a:r>
              <a:rPr lang="en-US" altLang="zh-CN" sz="2800" b="1" dirty="0">
                <a:solidFill>
                  <a:srgbClr val="FF0000"/>
                </a:solidFill>
              </a:rPr>
              <a:t>Isolation Levels </a:t>
            </a:r>
            <a:r>
              <a:rPr lang="en-US" altLang="zh-CN" sz="2800" dirty="0">
                <a:cs typeface="Times New Roman" pitchFamily="18" charset="0"/>
              </a:rPr>
              <a:t>in SQL-92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01485E-08EF-41C7-94F7-2C6DFA165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b="1" dirty="0">
                <a:solidFill>
                  <a:srgbClr val="000099"/>
                </a:solidFill>
                <a:ea typeface="ＭＳ Ｐゴシック" pitchFamily="34" charset="-128"/>
                <a:cs typeface="Times New Roman" pitchFamily="18" charset="0"/>
              </a:rPr>
              <a:t>Serializable</a:t>
            </a:r>
            <a:r>
              <a:rPr lang="en-US" altLang="zh-CN" b="1" dirty="0">
                <a:ea typeface="ＭＳ Ｐゴシック" pitchFamily="34" charset="-128"/>
                <a:cs typeface="Times New Roman" pitchFamily="18" charset="0"/>
              </a:rPr>
              <a:t>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— default</a:t>
            </a:r>
          </a:p>
          <a:p>
            <a:pPr>
              <a:defRPr/>
            </a:pPr>
            <a:r>
              <a:rPr lang="en-US" altLang="zh-CN" b="1" dirty="0">
                <a:solidFill>
                  <a:srgbClr val="000099"/>
                </a:solidFill>
                <a:ea typeface="ＭＳ Ｐゴシック" pitchFamily="34" charset="-128"/>
                <a:cs typeface="Times New Roman" pitchFamily="18" charset="0"/>
              </a:rPr>
              <a:t>Repeatable read</a:t>
            </a:r>
            <a:r>
              <a:rPr lang="en-US" altLang="zh-CN" b="1" dirty="0">
                <a:ea typeface="ＭＳ Ｐゴシック" pitchFamily="34" charset="-128"/>
                <a:cs typeface="Times New Roman" pitchFamily="18" charset="0"/>
              </a:rPr>
              <a:t>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—</a:t>
            </a:r>
            <a:r>
              <a:rPr lang="en-US" altLang="zh-CN" b="1" dirty="0">
                <a:ea typeface="ＭＳ Ｐゴシック" pitchFamily="34" charset="-128"/>
                <a:cs typeface="Times New Roman" pitchFamily="18" charset="0"/>
              </a:rPr>
              <a:t>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only committed records to be read, repeated reads of same record must return same value</a:t>
            </a:r>
          </a:p>
          <a:p>
            <a:pPr lvl="1">
              <a:defRPr/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so read locks should be retained</a:t>
            </a:r>
          </a:p>
          <a:p>
            <a:pPr lvl="1">
              <a:defRPr/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However, a transaction may not be serializable – it may find some records inserted by a transaction but not find others</a:t>
            </a:r>
          </a:p>
          <a:p>
            <a:pPr>
              <a:defRPr/>
            </a:pPr>
            <a:r>
              <a:rPr lang="en-US" altLang="zh-CN" b="1" dirty="0">
                <a:solidFill>
                  <a:srgbClr val="000099"/>
                </a:solidFill>
                <a:ea typeface="ＭＳ Ｐゴシック" pitchFamily="34" charset="-128"/>
                <a:cs typeface="Times New Roman" pitchFamily="18" charset="0"/>
              </a:rPr>
              <a:t>Read committed</a:t>
            </a:r>
            <a:r>
              <a:rPr lang="en-US" altLang="zh-CN" b="1" dirty="0">
                <a:ea typeface="ＭＳ Ｐゴシック" pitchFamily="34" charset="-128"/>
                <a:cs typeface="Times New Roman" pitchFamily="18" charset="0"/>
              </a:rPr>
              <a:t>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—</a:t>
            </a:r>
            <a:r>
              <a:rPr lang="en-US" altLang="zh-CN" b="1" dirty="0">
                <a:ea typeface="ＭＳ Ｐゴシック" pitchFamily="34" charset="-128"/>
                <a:cs typeface="Times New Roman" pitchFamily="18" charset="0"/>
              </a:rPr>
              <a:t>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only committed records can be read, but successive reads of record may return different (but committed) values</a:t>
            </a:r>
          </a:p>
          <a:p>
            <a:pPr>
              <a:defRPr/>
            </a:pPr>
            <a:r>
              <a:rPr lang="en-US" altLang="zh-CN" b="1" dirty="0">
                <a:solidFill>
                  <a:srgbClr val="000099"/>
                </a:solidFill>
                <a:ea typeface="ＭＳ Ｐゴシック" pitchFamily="34" charset="-128"/>
                <a:cs typeface="Times New Roman" pitchFamily="18" charset="0"/>
              </a:rPr>
              <a:t>Read uncommitted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 —</a:t>
            </a:r>
            <a:r>
              <a:rPr lang="en-US" altLang="zh-CN" b="1" dirty="0">
                <a:ea typeface="ＭＳ Ｐゴシック" pitchFamily="34" charset="-128"/>
                <a:cs typeface="Times New Roman" pitchFamily="18" charset="0"/>
              </a:rPr>
              <a:t>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even uncommitted records may be read</a:t>
            </a:r>
            <a:endParaRPr lang="en-US" altLang="zh-CN" b="1" dirty="0">
              <a:ea typeface="ＭＳ Ｐゴシック" pitchFamily="34" charset="-128"/>
              <a:cs typeface="Times New Roman" pitchFamily="18" charset="0"/>
            </a:endParaRPr>
          </a:p>
          <a:p>
            <a:pPr>
              <a:defRPr/>
            </a:pPr>
            <a:endParaRPr lang="en-US" altLang="zh-CN" b="1" dirty="0">
              <a:ea typeface="ＭＳ Ｐゴシック" pitchFamily="34" charset="-128"/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1FCB28-7BA3-435F-B89E-B0A7399B6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B5AF6-3540-4B69-BE79-584018E9929E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310439-5640-4A48-88CF-1A2F567C4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0049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645DB-5F1E-41BF-9329-C121BB40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itchFamily="18" charset="0"/>
              </a:rPr>
              <a:t>Levels of Consistency/</a:t>
            </a:r>
            <a:r>
              <a:rPr lang="en-US" altLang="zh-CN" sz="2800" b="1" dirty="0">
                <a:solidFill>
                  <a:srgbClr val="FF0000"/>
                </a:solidFill>
              </a:rPr>
              <a:t>Isolation Levels </a:t>
            </a:r>
            <a:r>
              <a:rPr lang="en-US" altLang="zh-CN" sz="2800" dirty="0">
                <a:cs typeface="Times New Roman" pitchFamily="18" charset="0"/>
              </a:rPr>
              <a:t>in SQL-92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C30138-7BAC-4FDE-9F43-8D6194402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Warning: some database systems do not ensure serializable schedules by default</a:t>
            </a:r>
          </a:p>
          <a:p>
            <a:pPr lvl="1">
              <a:defRPr/>
            </a:pPr>
            <a:r>
              <a:rPr lang="en-US" altLang="zh-CN" dirty="0"/>
              <a:t>e.g., Oracle and PostgreSQL by default support a level of consistency called </a:t>
            </a:r>
            <a:r>
              <a:rPr lang="en-US" altLang="zh-CN" b="1" dirty="0">
                <a:solidFill>
                  <a:srgbClr val="FF0000"/>
                </a:solidFill>
              </a:rPr>
              <a:t>snapshot isolation </a:t>
            </a:r>
            <a:r>
              <a:rPr lang="en-US" altLang="zh-CN" dirty="0"/>
              <a:t>(not part of the SQL standard)</a:t>
            </a:r>
            <a:endParaRPr lang="en-US" altLang="zh-CN" dirty="0">
              <a:ea typeface="ＭＳ Ｐゴシック" pitchFamily="34" charset="-128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en-US" altLang="zh-CN" dirty="0">
              <a:ea typeface="ＭＳ Ｐゴシック" pitchFamily="34" charset="-128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In many database systems, </a:t>
            </a:r>
            <a:r>
              <a:rPr lang="en-US" altLang="zh-CN" b="1" i="1" dirty="0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</a:rPr>
              <a:t>read committed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is the default consistency level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has to be explicitly changed to serializable when required</a:t>
            </a:r>
          </a:p>
          <a:p>
            <a:pPr lvl="2">
              <a:lnSpc>
                <a:spcPct val="90000"/>
              </a:lnSpc>
            </a:pPr>
            <a:r>
              <a:rPr lang="en-US" altLang="zh-CN" b="1" dirty="0">
                <a:ea typeface="ＭＳ Ｐゴシック" pitchFamily="34" charset="-128"/>
                <a:cs typeface="Times New Roman" pitchFamily="18" charset="0"/>
              </a:rPr>
              <a:t>set isolation level “serializable”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A88218-17CB-4205-8F6E-7716F30FA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623B-52D3-4657-9EF6-336C94996CBC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EE4F75-8417-4482-ADD7-3BDA15EC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61814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689AB-584B-4AA2-B98F-9690C07A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并发调度中的数据</a:t>
            </a:r>
            <a:r>
              <a:rPr lang="zh-CN" altLang="en-US" sz="2800" b="1" dirty="0">
                <a:solidFill>
                  <a:srgbClr val="FF0000"/>
                </a:solidFill>
              </a:rPr>
              <a:t>不一致性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C7E85C-A1B2-4197-9001-3C456AC5A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>
                <a:latin typeface="Times New Roman" pitchFamily="18" charset="0"/>
              </a:rPr>
              <a:t>Repeatable read, Read committed, Read uncommitted </a:t>
            </a:r>
            <a:r>
              <a:rPr lang="zh-CN" altLang="en-US" dirty="0"/>
              <a:t>三种隔离级别下，多个事务并发执行时，调度不满足</a:t>
            </a:r>
            <a:r>
              <a:rPr lang="zh-CN" altLang="en-US" b="1" dirty="0">
                <a:solidFill>
                  <a:srgbClr val="FF0000"/>
                </a:solidFill>
              </a:rPr>
              <a:t>可串行性（</a:t>
            </a:r>
            <a:r>
              <a:rPr lang="en-US" altLang="zh-CN" b="1" dirty="0">
                <a:solidFill>
                  <a:srgbClr val="000099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Serializable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要求，会发生如下四种情况的数据不一致</a:t>
            </a:r>
            <a:endParaRPr lang="en-US" altLang="zh-CN" dirty="0">
              <a:latin typeface="Times New Roman" pitchFamily="18" charset="0"/>
            </a:endParaRPr>
          </a:p>
          <a:p>
            <a:pPr lvl="1" eaLnBrk="1" hangingPunct="1">
              <a:defRPr/>
            </a:pPr>
            <a:r>
              <a:rPr lang="zh-CN" altLang="en-US" dirty="0">
                <a:latin typeface="Times New Roman" pitchFamily="18" charset="0"/>
              </a:rPr>
              <a:t>丢失修改，写</a:t>
            </a:r>
            <a:r>
              <a:rPr lang="en-US" altLang="zh-CN" dirty="0">
                <a:latin typeface="Times New Roman" pitchFamily="18" charset="0"/>
              </a:rPr>
              <a:t>-</a:t>
            </a:r>
            <a:r>
              <a:rPr lang="zh-CN" altLang="en-US" dirty="0">
                <a:latin typeface="Times New Roman" pitchFamily="18" charset="0"/>
              </a:rPr>
              <a:t>写错误</a:t>
            </a:r>
          </a:p>
          <a:p>
            <a:pPr lvl="1" eaLnBrk="1" hangingPunct="1">
              <a:defRPr/>
            </a:pPr>
            <a:r>
              <a:rPr lang="zh-CN" altLang="en-US" dirty="0">
                <a:latin typeface="Times New Roman" pitchFamily="18" charset="0"/>
              </a:rPr>
              <a:t>读脏数据，写</a:t>
            </a:r>
            <a:r>
              <a:rPr lang="en-US" altLang="zh-CN" dirty="0">
                <a:latin typeface="Times New Roman" pitchFamily="18" charset="0"/>
              </a:rPr>
              <a:t>-</a:t>
            </a:r>
            <a:r>
              <a:rPr lang="zh-CN" altLang="en-US" dirty="0">
                <a:latin typeface="Times New Roman" pitchFamily="18" charset="0"/>
              </a:rPr>
              <a:t>读错误</a:t>
            </a:r>
          </a:p>
          <a:p>
            <a:pPr lvl="1" eaLnBrk="1" hangingPunct="1">
              <a:defRPr/>
            </a:pPr>
            <a:r>
              <a:rPr lang="zh-CN" altLang="en-US" dirty="0">
                <a:latin typeface="Times New Roman" pitchFamily="18" charset="0"/>
              </a:rPr>
              <a:t>不可重复读，读</a:t>
            </a:r>
            <a:r>
              <a:rPr lang="en-US" altLang="zh-CN" dirty="0">
                <a:latin typeface="Times New Roman" pitchFamily="18" charset="0"/>
              </a:rPr>
              <a:t>-</a:t>
            </a:r>
            <a:r>
              <a:rPr lang="zh-CN" altLang="en-US" dirty="0">
                <a:latin typeface="Times New Roman" pitchFamily="18" charset="0"/>
              </a:rPr>
              <a:t>写错误</a:t>
            </a:r>
          </a:p>
          <a:p>
            <a:pPr lvl="1" eaLnBrk="1" hangingPunct="1">
              <a:defRPr/>
            </a:pPr>
            <a:r>
              <a:rPr lang="zh-CN" altLang="en-US" dirty="0">
                <a:latin typeface="Times New Roman" pitchFamily="18" charset="0"/>
              </a:rPr>
              <a:t>幻象 </a:t>
            </a:r>
            <a:endParaRPr lang="en-US" altLang="zh-CN" dirty="0">
              <a:solidFill>
                <a:schemeClr val="tx2"/>
              </a:solidFill>
              <a:latin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3814BC-0969-4C23-9683-381D8F66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828B0-9503-4FC2-9A9D-BFE1EEDD97DE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592EE5-F279-4B43-AAE1-557BE7CD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5626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DD4D1B-5C30-4BEC-8350-21893716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itchFamily="18" charset="0"/>
              </a:rPr>
              <a:t>丢失修改</a:t>
            </a:r>
            <a:r>
              <a:rPr lang="en-US" altLang="zh-CN" sz="2800" dirty="0">
                <a:latin typeface="Times New Roman" pitchFamily="18" charset="0"/>
              </a:rPr>
              <a:t>/ </a:t>
            </a:r>
            <a:r>
              <a:rPr lang="zh-CN" altLang="en-US" sz="2800" dirty="0">
                <a:latin typeface="Times New Roman" pitchFamily="18" charset="0"/>
              </a:rPr>
              <a:t>写</a:t>
            </a:r>
            <a:r>
              <a:rPr lang="en-US" altLang="zh-CN" sz="2800" dirty="0">
                <a:latin typeface="Times New Roman" pitchFamily="18" charset="0"/>
              </a:rPr>
              <a:t>-</a:t>
            </a:r>
            <a:r>
              <a:rPr lang="zh-CN" altLang="en-US" sz="2800" dirty="0">
                <a:latin typeface="Times New Roman" pitchFamily="18" charset="0"/>
              </a:rPr>
              <a:t>写冲突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25BF27-2B92-4159-96D2-181315EFA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42103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zh-CN" altLang="en-US" dirty="0"/>
              <a:t>事务</a:t>
            </a:r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读入同一数据并进行修改。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首先提交，然后</a:t>
            </a:r>
            <a:r>
              <a:rPr lang="en-US" altLang="zh-CN" dirty="0"/>
              <a:t>T1</a:t>
            </a:r>
            <a:r>
              <a:rPr lang="zh-CN" altLang="en-US" dirty="0"/>
              <a:t>再提交。</a:t>
            </a:r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zh-CN" altLang="en-US" dirty="0"/>
              <a:t>提交的结果破坏了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提交的结果，导致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的修改结果丢失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dirty="0"/>
              <a:t> </a:t>
            </a:r>
            <a:r>
              <a:rPr lang="en-US" altLang="zh-CN" dirty="0"/>
              <a:t>E.g. </a:t>
            </a:r>
            <a:r>
              <a:rPr lang="zh-CN" altLang="en-US" dirty="0"/>
              <a:t>订票系统，</a:t>
            </a:r>
            <a:r>
              <a:rPr lang="en-US" altLang="zh-CN" dirty="0"/>
              <a:t>2</a:t>
            </a:r>
            <a:r>
              <a:rPr lang="zh-CN" altLang="en-US" dirty="0"/>
              <a:t>个用户</a:t>
            </a:r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对车票余额</a:t>
            </a:r>
            <a:r>
              <a:rPr lang="en-US" altLang="zh-CN" dirty="0"/>
              <a:t>X</a:t>
            </a:r>
            <a:r>
              <a:rPr lang="zh-CN" altLang="en-US" dirty="0"/>
              <a:t>做修改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最终的余额</a:t>
            </a:r>
            <a:r>
              <a:rPr lang="en-US" altLang="zh-CN" dirty="0"/>
              <a:t>X=8, </a:t>
            </a:r>
            <a:r>
              <a:rPr lang="zh-CN" altLang="en-US" dirty="0"/>
              <a:t>不是正确值</a:t>
            </a:r>
            <a:r>
              <a:rPr lang="en-US" altLang="zh-CN" dirty="0"/>
              <a:t>X=7</a:t>
            </a:r>
            <a:endParaRPr lang="zh-CN" altLang="en-US" dirty="0"/>
          </a:p>
          <a:p>
            <a:pPr eaLnBrk="1" hangingPunct="1"/>
            <a:r>
              <a:rPr lang="zh-CN" altLang="en-US" dirty="0"/>
              <a:t>原因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个事务对同一个数据项</a:t>
            </a:r>
            <a:r>
              <a:rPr lang="en-US" altLang="zh-CN" dirty="0"/>
              <a:t>X</a:t>
            </a:r>
            <a:r>
              <a:rPr lang="zh-CN" altLang="en-US" dirty="0"/>
              <a:t>同时修改</a:t>
            </a:r>
            <a:endParaRPr lang="en-US" altLang="zh-CN" dirty="0"/>
          </a:p>
          <a:p>
            <a:pPr eaLnBrk="1" hangingPunct="1"/>
            <a:r>
              <a:rPr lang="zh-CN" altLang="en-US" dirty="0"/>
              <a:t>解决方法：利用互斥锁</a:t>
            </a:r>
            <a:r>
              <a:rPr lang="en-US" altLang="zh-CN" dirty="0"/>
              <a:t>X-lock</a:t>
            </a:r>
            <a:endParaRPr lang="zh-CN" altLang="en-US" dirty="0"/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dirty="0"/>
              <a:t>  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567A92-2A4D-4836-987A-95BE86C5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CABF3-8909-441B-AAFF-946241EE6657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195926-A7DD-4733-8994-D9F4B71F6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6B40B6C7-0258-4250-A742-FB09392EBB9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2379" y="3291492"/>
            <a:ext cx="9144000" cy="15875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6BAA4BEB-4727-4A9D-B5C0-F80ECD651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4842" y="3059717"/>
            <a:ext cx="1103312" cy="5080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ea typeface="微软雅黑 Light" panose="020B0502040204020203" pitchFamily="34" charset="-122"/>
              </a:rPr>
              <a:t>X=10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66982131-406E-47A2-918A-9DE4102C3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379" y="2285017"/>
            <a:ext cx="439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>
                <a:latin typeface="+mn-lt"/>
                <a:ea typeface="微软雅黑 Light" panose="020B0502040204020203" pitchFamily="34" charset="-122"/>
              </a:rPr>
              <a:t>1</a:t>
            </a:r>
            <a:endParaRPr lang="zh-CN" altLang="en-US" baseline="-2500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94DED6B5-8BFC-45A0-B10C-E7FF3DF4F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379" y="3762979"/>
            <a:ext cx="439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>
                <a:latin typeface="+mn-lt"/>
                <a:ea typeface="微软雅黑 Light" panose="020B0502040204020203" pitchFamily="34" charset="-122"/>
              </a:rPr>
              <a:t>2</a:t>
            </a:r>
            <a:endParaRPr lang="zh-CN" altLang="en-US" baseline="-2500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248C2E81-7A3E-4EDF-9A1F-18AC760F7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4829" y="2065942"/>
            <a:ext cx="11555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Read(X)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A913C363-47BB-4681-B68D-D97AB91F05D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92042" y="2451704"/>
            <a:ext cx="14287" cy="8715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C4A9276F-0257-404A-B227-99554B8CB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7192" y="4039204"/>
            <a:ext cx="11555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Read(X)</a:t>
            </a: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19914B97-BFC8-44CF-8DBC-9B1B4A567AF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14229" y="3277204"/>
            <a:ext cx="14288" cy="7985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3DF55FDA-A22C-4682-A216-004841DAA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3879" y="4066192"/>
            <a:ext cx="13003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X:=X-1=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9</a:t>
            </a:r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BA221405-875D-4243-A954-3CA304D3948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06467" y="3348642"/>
            <a:ext cx="14287" cy="7985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313F6A3B-069B-4829-B2D7-6DA9124F3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8342" y="2065942"/>
            <a:ext cx="13003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X:=X-2=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8</a:t>
            </a:r>
          </a:p>
        </p:txBody>
      </p:sp>
      <p:sp>
        <p:nvSpPr>
          <p:cNvPr id="17" name="Line 16">
            <a:extLst>
              <a:ext uri="{FF2B5EF4-FFF2-40B4-BE49-F238E27FC236}">
                <a16:creationId xmlns:a16="http://schemas.microsoft.com/office/drawing/2014/main" id="{42AD9AC1-9876-42D5-B3A0-0DDB2FDE458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25554" y="2427892"/>
            <a:ext cx="14288" cy="7985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8" name="AutoShape 17">
            <a:extLst>
              <a:ext uri="{FF2B5EF4-FFF2-40B4-BE49-F238E27FC236}">
                <a16:creationId xmlns:a16="http://schemas.microsoft.com/office/drawing/2014/main" id="{3F472B36-94E5-4A25-8B9F-0073099C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0629" y="3013679"/>
            <a:ext cx="1103313" cy="5080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ea typeface="微软雅黑 Light" panose="020B0502040204020203" pitchFamily="34" charset="-122"/>
              </a:rPr>
              <a:t>X=9</a:t>
            </a:r>
          </a:p>
        </p:txBody>
      </p:sp>
      <p:sp>
        <p:nvSpPr>
          <p:cNvPr id="19" name="AutoShape 18">
            <a:extLst>
              <a:ext uri="{FF2B5EF4-FFF2-40B4-BE49-F238E27FC236}">
                <a16:creationId xmlns:a16="http://schemas.microsoft.com/office/drawing/2014/main" id="{D3D09432-9262-48C3-953C-5B740F693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7079" y="2999392"/>
            <a:ext cx="1103313" cy="5080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ea typeface="微软雅黑 Light" panose="020B0502040204020203" pitchFamily="34" charset="-122"/>
              </a:rPr>
              <a:t>X=8</a:t>
            </a:r>
          </a:p>
        </p:txBody>
      </p:sp>
      <p:sp>
        <p:nvSpPr>
          <p:cNvPr id="20" name="Text Box 19">
            <a:extLst>
              <a:ext uri="{FF2B5EF4-FFF2-40B4-BE49-F238E27FC236}">
                <a16:creationId xmlns:a16="http://schemas.microsoft.com/office/drawing/2014/main" id="{CC29EC59-E2D2-4F35-8A30-B030B03D1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2517" y="4096354"/>
            <a:ext cx="12270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Write(X)</a:t>
            </a:r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82F26F23-7E1C-43B7-9DCF-48FA12C6F47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79742" y="3523267"/>
            <a:ext cx="14287" cy="6969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2" name="Text Box 21">
            <a:extLst>
              <a:ext uri="{FF2B5EF4-FFF2-40B4-BE49-F238E27FC236}">
                <a16:creationId xmlns:a16="http://schemas.microsoft.com/office/drawing/2014/main" id="{0BF7AFBE-C382-464A-AE88-5A0B1604E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7867" y="2051654"/>
            <a:ext cx="12270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Write(X)</a:t>
            </a:r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14AC2866-7DBF-4F2D-B5D7-2F20F77102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30792" y="2437417"/>
            <a:ext cx="14287" cy="5969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4" name="Text Box 25">
            <a:extLst>
              <a:ext uri="{FF2B5EF4-FFF2-40B4-BE49-F238E27FC236}">
                <a16:creationId xmlns:a16="http://schemas.microsoft.com/office/drawing/2014/main" id="{CB866C08-62CE-43BC-B68A-FFF066C39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6879" y="2256442"/>
            <a:ext cx="9717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订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2</a:t>
            </a:r>
            <a:r>
              <a:rPr lang="zh-CN" altLang="en-US">
                <a:latin typeface="+mn-lt"/>
                <a:ea typeface="微软雅黑 Light" panose="020B0502040204020203" pitchFamily="34" charset="-122"/>
              </a:rPr>
              <a:t>张</a:t>
            </a:r>
          </a:p>
        </p:txBody>
      </p:sp>
      <p:sp>
        <p:nvSpPr>
          <p:cNvPr id="25" name="Text Box 26">
            <a:extLst>
              <a:ext uri="{FF2B5EF4-FFF2-40B4-BE49-F238E27FC236}">
                <a16:creationId xmlns:a16="http://schemas.microsoft.com/office/drawing/2014/main" id="{18F5BC9D-AB35-431F-8E93-739B7A6DF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317" y="3821717"/>
            <a:ext cx="9557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订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1</a:t>
            </a:r>
            <a:r>
              <a:rPr lang="zh-CN" altLang="en-US">
                <a:latin typeface="+mn-lt"/>
                <a:ea typeface="微软雅黑 Light" panose="020B0502040204020203" pitchFamily="34" charset="-122"/>
              </a:rPr>
              <a:t>张</a:t>
            </a: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12E66C78-48C6-408A-8F02-49A8628E0538}"/>
              </a:ext>
            </a:extLst>
          </p:cNvPr>
          <p:cNvSpPr txBox="1"/>
          <p:nvPr/>
        </p:nvSpPr>
        <p:spPr>
          <a:xfrm>
            <a:off x="10099233" y="172062"/>
            <a:ext cx="193354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race condition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0130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DD4D1B-5C30-4BEC-8350-21893716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itchFamily="18" charset="0"/>
              </a:rPr>
              <a:t>读脏数据</a:t>
            </a:r>
            <a:r>
              <a:rPr lang="en-US" altLang="zh-CN" sz="2800" dirty="0">
                <a:latin typeface="Times New Roman" pitchFamily="18" charset="0"/>
              </a:rPr>
              <a:t>/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</a:rPr>
              <a:t>写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</a:rPr>
              <a:t>读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zh-CN" altLang="en-US" sz="2000" dirty="0">
                <a:latin typeface="Times New Roman" pitchFamily="18" charset="0"/>
              </a:rPr>
              <a:t>撤销</a:t>
            </a:r>
            <a:r>
              <a:rPr lang="zh-CN" altLang="en-US" sz="2800" dirty="0">
                <a:latin typeface="Times New Roman" pitchFamily="18" charset="0"/>
              </a:rPr>
              <a:t>冲突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25BF27-2B92-4159-96D2-181315EF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dirty="0"/>
              <a:t>事务</a:t>
            </a:r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zh-CN" altLang="en-US" dirty="0"/>
              <a:t>修改某一数据</a:t>
            </a:r>
            <a:r>
              <a:rPr lang="en-US" altLang="zh-CN" dirty="0"/>
              <a:t>X</a:t>
            </a:r>
            <a:r>
              <a:rPr lang="zh-CN" altLang="en-US" dirty="0"/>
              <a:t>，并将结果写回磁盘文件（但事务未提交）；之后，事务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读入（被</a:t>
            </a:r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zh-CN" altLang="en-US" dirty="0"/>
              <a:t>修改过的）同一数据</a:t>
            </a:r>
            <a:r>
              <a:rPr lang="en-US" altLang="zh-CN" dirty="0"/>
              <a:t>X</a:t>
            </a:r>
            <a:r>
              <a:rPr lang="zh-CN" altLang="en-US" dirty="0"/>
              <a:t>后， </a:t>
            </a:r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zh-CN" altLang="en-US" dirty="0"/>
              <a:t>由于某种原因被回滚撤销，其已修改过的</a:t>
            </a:r>
            <a:r>
              <a:rPr lang="en-US" altLang="zh-CN" dirty="0"/>
              <a:t>X</a:t>
            </a:r>
            <a:r>
              <a:rPr lang="zh-CN" altLang="en-US" dirty="0"/>
              <a:t>恢复成原值，使得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读取的</a:t>
            </a:r>
            <a:r>
              <a:rPr lang="en-US" altLang="zh-CN" dirty="0"/>
              <a:t>X</a:t>
            </a:r>
            <a:r>
              <a:rPr lang="zh-CN" altLang="en-US" dirty="0"/>
              <a:t>的值与数据库中数据不一致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r>
              <a:rPr lang="zh-CN" altLang="en-US" dirty="0"/>
              <a:t>脏数据：未提交、其后失效的数据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r>
              <a:rPr lang="en-US" altLang="zh-CN" dirty="0"/>
              <a:t>E.g. </a:t>
            </a:r>
            <a:r>
              <a:rPr lang="zh-CN" altLang="en-US" dirty="0"/>
              <a:t>订票系统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567A92-2A4D-4836-987A-95BE86C5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CABF3-8909-441B-AAFF-946241EE6657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195926-A7DD-4733-8994-D9F4B71F6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653CD02D-04FC-4B79-AF05-A7EE7194E386}"/>
              </a:ext>
            </a:extLst>
          </p:cNvPr>
          <p:cNvSpPr txBox="1"/>
          <p:nvPr/>
        </p:nvSpPr>
        <p:spPr>
          <a:xfrm>
            <a:off x="10160675" y="2474090"/>
            <a:ext cx="203132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不可恢复调度</a:t>
            </a: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2C50D003-5837-4A9F-8B44-744BC0007C4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08840" y="5020961"/>
            <a:ext cx="9144000" cy="15875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F56D1C1E-A053-4056-965A-8E0C5DFD9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1303" y="4789186"/>
            <a:ext cx="1103312" cy="5080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ea typeface="微软雅黑 Light" panose="020B0502040204020203" pitchFamily="34" charset="-122"/>
              </a:rPr>
              <a:t>X=10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91C4681A-DBA7-48EA-9508-ECCF216D4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104" y="3832221"/>
            <a:ext cx="439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latin typeface="+mn-lt"/>
                <a:ea typeface="微软雅黑 Light" panose="020B0502040204020203" pitchFamily="34" charset="-122"/>
              </a:rPr>
              <a:t>1</a:t>
            </a:r>
            <a:endParaRPr lang="zh-CN" altLang="en-US" baseline="-25000" dirty="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556A743E-D272-4427-92B3-660DC55AD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777" y="5467049"/>
            <a:ext cx="439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latin typeface="+mn-lt"/>
                <a:ea typeface="微软雅黑 Light" panose="020B0502040204020203" pitchFamily="34" charset="-122"/>
              </a:rPr>
              <a:t>2</a:t>
            </a:r>
            <a:endParaRPr lang="zh-CN" altLang="en-US" baseline="-25000" dirty="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4CEEDF2F-01A1-4D3E-84C9-B44077C60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5035" y="3817636"/>
            <a:ext cx="11555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Read(X)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8D17FB18-9212-4BC3-AB9F-D10E3DD0E66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88503" y="4181174"/>
            <a:ext cx="14287" cy="8715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EA0F2AA-00BB-41F2-9962-32A2281C1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7808" y="5501706"/>
            <a:ext cx="11555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Read(X)</a:t>
            </a:r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60034117-2AF6-4A85-9160-9FD6E0A898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82528" y="5065411"/>
            <a:ext cx="7937" cy="6556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8AA73068-443B-41D0-A3BB-48E053357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477" y="3826872"/>
            <a:ext cx="9909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X:=X-2</a:t>
            </a:r>
          </a:p>
        </p:txBody>
      </p:sp>
      <p:sp>
        <p:nvSpPr>
          <p:cNvPr id="16" name="Line 15">
            <a:extLst>
              <a:ext uri="{FF2B5EF4-FFF2-40B4-BE49-F238E27FC236}">
                <a16:creationId xmlns:a16="http://schemas.microsoft.com/office/drawing/2014/main" id="{4D1BBAA9-061E-402A-93D4-E265619FA7C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33090" y="4171649"/>
            <a:ext cx="14288" cy="7985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7" name="AutoShape 16">
            <a:extLst>
              <a:ext uri="{FF2B5EF4-FFF2-40B4-BE49-F238E27FC236}">
                <a16:creationId xmlns:a16="http://schemas.microsoft.com/office/drawing/2014/main" id="{9C6645FB-1258-4A93-BDF7-ECF7C9D81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1865" y="4743149"/>
            <a:ext cx="1103313" cy="5080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dirty="0">
                <a:ea typeface="微软雅黑 Light" panose="020B0502040204020203" pitchFamily="34" charset="-122"/>
              </a:rPr>
              <a:t>X=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</a:rPr>
              <a:t>8</a:t>
            </a:r>
          </a:p>
        </p:txBody>
      </p:sp>
      <p:sp>
        <p:nvSpPr>
          <p:cNvPr id="18" name="AutoShape 17">
            <a:extLst>
              <a:ext uri="{FF2B5EF4-FFF2-40B4-BE49-F238E27FC236}">
                <a16:creationId xmlns:a16="http://schemas.microsoft.com/office/drawing/2014/main" id="{877C1241-2BD3-4EEF-A504-9079F0D44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165" y="4760611"/>
            <a:ext cx="1103313" cy="5080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ea typeface="微软雅黑 Light" panose="020B0502040204020203" pitchFamily="34" charset="-122"/>
              </a:rPr>
              <a:t>X=10</a:t>
            </a:r>
          </a:p>
        </p:txBody>
      </p:sp>
      <p:sp>
        <p:nvSpPr>
          <p:cNvPr id="19" name="Text Box 20">
            <a:extLst>
              <a:ext uri="{FF2B5EF4-FFF2-40B4-BE49-F238E27FC236}">
                <a16:creationId xmlns:a16="http://schemas.microsoft.com/office/drawing/2014/main" id="{F1566DEC-BA2D-45B0-AF4B-BCE4C858F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677" y="3799825"/>
            <a:ext cx="11687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rollback</a:t>
            </a:r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A20885A9-D001-4CEC-B1BE-9F86AE0BB02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73198" y="4171648"/>
            <a:ext cx="4680" cy="6238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1" name="Text Box 22">
            <a:extLst>
              <a:ext uri="{FF2B5EF4-FFF2-40B4-BE49-F238E27FC236}">
                <a16:creationId xmlns:a16="http://schemas.microsoft.com/office/drawing/2014/main" id="{BE68915D-5A8B-4379-AAED-6AD41791E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8890" y="5611110"/>
            <a:ext cx="23939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+mn-lt"/>
                <a:ea typeface="微软雅黑 Light" panose="020B0502040204020203" pitchFamily="34" charset="-122"/>
              </a:rPr>
              <a:t>使用未提交到</a:t>
            </a:r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DB</a:t>
            </a:r>
            <a:r>
              <a:rPr lang="zh-CN" altLang="en-US" sz="2000" dirty="0">
                <a:latin typeface="+mn-lt"/>
                <a:ea typeface="微软雅黑 Light" panose="020B0502040204020203" pitchFamily="34" charset="-122"/>
              </a:rPr>
              <a:t>中的（无效）数据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8</a:t>
            </a:r>
            <a:r>
              <a:rPr lang="zh-CN" altLang="en-US" sz="2000" dirty="0">
                <a:latin typeface="+mn-lt"/>
                <a:ea typeface="微软雅黑 Light" panose="020B0502040204020203" pitchFamily="34" charset="-122"/>
              </a:rPr>
              <a:t>进行后续处理</a:t>
            </a:r>
          </a:p>
        </p:txBody>
      </p:sp>
      <p:sp>
        <p:nvSpPr>
          <p:cNvPr id="22" name="Line 23">
            <a:extLst>
              <a:ext uri="{FF2B5EF4-FFF2-40B4-BE49-F238E27FC236}">
                <a16:creationId xmlns:a16="http://schemas.microsoft.com/office/drawing/2014/main" id="{B9F487EA-5AFB-4481-AA59-7F9EF06FB3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19290" y="5078111"/>
            <a:ext cx="15875" cy="4937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DB369A52-9312-4FBF-83AB-68059D4B4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8496" y="3817636"/>
            <a:ext cx="12270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Write(X)</a:t>
            </a:r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70CDC2BB-CE8A-42C9-A6EB-205E2270633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33240" y="4293886"/>
            <a:ext cx="0" cy="436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5" name="Text Box 25">
            <a:extLst>
              <a:ext uri="{FF2B5EF4-FFF2-40B4-BE49-F238E27FC236}">
                <a16:creationId xmlns:a16="http://schemas.microsoft.com/office/drawing/2014/main" id="{11CD59B6-754E-4472-A924-49A0D4D62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9620" y="3864615"/>
            <a:ext cx="120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+mn-lt"/>
                <a:ea typeface="微软雅黑 Light" panose="020B0502040204020203" pitchFamily="34" charset="-122"/>
              </a:rPr>
              <a:t>先订后退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A85254C0-2472-42E7-ABA0-B39A35F7AE24}"/>
              </a:ext>
            </a:extLst>
          </p:cNvPr>
          <p:cNvSpPr txBox="1"/>
          <p:nvPr/>
        </p:nvSpPr>
        <p:spPr>
          <a:xfrm>
            <a:off x="6195178" y="5859082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a typeface="微软雅黑 Light" panose="020B0502040204020203" pitchFamily="34" charset="-122"/>
              </a:rPr>
              <a:t>X=8</a:t>
            </a:r>
            <a:endParaRPr lang="zh-CN" altLang="en-US" sz="2000" dirty="0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85798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CD5C92-AF36-4BFC-B5FE-DDD90B507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itchFamily="18" charset="0"/>
              </a:rPr>
              <a:t>读脏数据（续）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04A268-13AC-44C8-9393-9D957085E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400" dirty="0"/>
              <a:t>实际数据库系统中，读脏数据在一般情况下是不允许，但在某些特殊情况下是允许的，以提高事务并发执行程度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400" dirty="0"/>
              <a:t>E.g.1 </a:t>
            </a:r>
            <a:r>
              <a:rPr lang="zh-CN" altLang="en-US" sz="2400" dirty="0"/>
              <a:t>对每笔存款账户计息</a:t>
            </a:r>
            <a:r>
              <a:rPr lang="en-US" altLang="zh-CN" sz="2400" dirty="0">
                <a:latin typeface="Times New Roman" pitchFamily="18" charset="0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</a:rPr>
              <a:t>不允许读脏数据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en-US" altLang="zh-CN" dirty="0"/>
              <a:t>:  </a:t>
            </a:r>
            <a:r>
              <a:rPr lang="zh-CN" altLang="en-US" dirty="0"/>
              <a:t>某个客户向自己的存款账户中新加入部分钱，但随后由于某种原因撤销加入的钱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T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:  </a:t>
            </a:r>
            <a:r>
              <a:rPr lang="zh-CN" altLang="en-US" sz="2400" dirty="0"/>
              <a:t>对全部存款账户进行计息操作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400" dirty="0"/>
              <a:t>E.g.2 </a:t>
            </a:r>
            <a:r>
              <a:rPr lang="zh-CN" altLang="en-US" sz="2400" dirty="0"/>
              <a:t>对全部存款账户进行统计，在此基础上进行预测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en-US" altLang="zh-CN" dirty="0"/>
              <a:t>:  </a:t>
            </a:r>
            <a:r>
              <a:rPr lang="zh-CN" altLang="en-US" dirty="0"/>
              <a:t>某个客户向自己的存款账户中新加入部分钱，但随后由于某种原因撤销加入的钱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sz="2400" dirty="0"/>
              <a:t>T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:  </a:t>
            </a:r>
            <a:r>
              <a:rPr lang="zh-CN" altLang="en-US" sz="2400" dirty="0"/>
              <a:t>对全部存款账户进行统计（</a:t>
            </a:r>
            <a:r>
              <a:rPr lang="en-US" altLang="zh-CN" sz="2400" dirty="0"/>
              <a:t>avg</a:t>
            </a:r>
            <a:r>
              <a:rPr lang="zh-CN" altLang="en-US" sz="2400" dirty="0"/>
              <a:t>、</a:t>
            </a:r>
            <a:r>
              <a:rPr lang="en-US" altLang="zh-CN" sz="2400" dirty="0"/>
              <a:t>max</a:t>
            </a:r>
            <a:r>
              <a:rPr lang="zh-CN" altLang="en-US" sz="2400" dirty="0"/>
              <a:t>、</a:t>
            </a:r>
            <a:r>
              <a:rPr lang="en-US" altLang="zh-CN" sz="2400" dirty="0"/>
              <a:t>min</a:t>
            </a:r>
            <a:r>
              <a:rPr lang="zh-CN" altLang="en-US" sz="2400" dirty="0"/>
              <a:t>），预测未来走势</a:t>
            </a:r>
            <a:endParaRPr lang="en-US" altLang="zh-CN" sz="2400" dirty="0"/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允许读脏数据，读取极少数储户的脏数据对整体的统计、预测结果影响不大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70320F-D6C0-4701-8A81-DC956C204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940A-9DCF-4793-B282-4047153518DF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A068A0-26E3-4CC0-8139-D99474EFE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7453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3FFD57-479A-4697-8AE4-C90A5CA7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itchFamily="18" charset="0"/>
              </a:rPr>
              <a:t>不可重复读</a:t>
            </a:r>
            <a:r>
              <a:rPr lang="en-US" altLang="zh-CN" sz="2800" dirty="0">
                <a:latin typeface="Times New Roman" pitchFamily="18" charset="0"/>
              </a:rPr>
              <a:t>/</a:t>
            </a:r>
            <a:r>
              <a:rPr lang="zh-CN" altLang="en-US" sz="2800" dirty="0">
                <a:latin typeface="Times New Roman" pitchFamily="18" charset="0"/>
              </a:rPr>
              <a:t>读</a:t>
            </a:r>
            <a:r>
              <a:rPr lang="en-US" altLang="zh-CN" sz="2800" dirty="0">
                <a:latin typeface="Times New Roman" pitchFamily="18" charset="0"/>
              </a:rPr>
              <a:t>-</a:t>
            </a:r>
            <a:r>
              <a:rPr lang="zh-CN" altLang="en-US" sz="2800" dirty="0">
                <a:latin typeface="Times New Roman" pitchFamily="18" charset="0"/>
              </a:rPr>
              <a:t>写冲突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0001DA-3E73-4489-930E-735351B68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/>
              <a:t>事务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读取某一数据</a:t>
            </a:r>
            <a:r>
              <a:rPr lang="en-US" altLang="zh-CN" dirty="0"/>
              <a:t>X</a:t>
            </a:r>
            <a:r>
              <a:rPr lang="zh-CN" altLang="en-US" dirty="0"/>
              <a:t>后，事务</a:t>
            </a:r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zh-CN" altLang="en-US" dirty="0"/>
              <a:t>对其做了修改；当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再次读同一数据</a:t>
            </a:r>
            <a:r>
              <a:rPr lang="en-US" altLang="zh-CN" dirty="0"/>
              <a:t>X</a:t>
            </a:r>
            <a:r>
              <a:rPr lang="zh-CN" altLang="en-US" dirty="0"/>
              <a:t>时，得到的</a:t>
            </a:r>
            <a:r>
              <a:rPr lang="en-US" altLang="zh-CN" dirty="0"/>
              <a:t>X</a:t>
            </a:r>
            <a:r>
              <a:rPr lang="zh-CN" altLang="en-US" dirty="0"/>
              <a:t>值与前次不同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BA38A6-6E9B-4E0F-ADF6-68E48291F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1E0BA-923F-4695-8507-7CAB3F616055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D2E2C9-A1B9-44C2-91D2-E8982060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28080A6B-8825-4A38-BEB7-34E977259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8020" y="3745395"/>
            <a:ext cx="9144000" cy="15875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343E5598-D128-4D1C-963F-823990DEB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483" y="3513620"/>
            <a:ext cx="1103312" cy="5080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/>
              <a:t>X=10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7B455021-36FD-467F-8EC0-1FA740238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020" y="2738920"/>
            <a:ext cx="439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</a:t>
            </a:r>
            <a:r>
              <a:rPr lang="en-US" altLang="zh-CN" baseline="-25000">
                <a:latin typeface="+mn-lt"/>
              </a:rPr>
              <a:t>1</a:t>
            </a:r>
            <a:endParaRPr lang="zh-CN" altLang="en-US" baseline="-25000">
              <a:latin typeface="+mn-lt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9B4CEB16-510B-4FF1-A18F-5F83D260E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020" y="4216882"/>
            <a:ext cx="439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</a:t>
            </a:r>
            <a:r>
              <a:rPr lang="en-US" altLang="zh-CN" baseline="-25000">
                <a:latin typeface="+mn-lt"/>
              </a:rPr>
              <a:t>2</a:t>
            </a:r>
            <a:endParaRPr lang="zh-CN" altLang="en-US" baseline="-25000">
              <a:latin typeface="+mn-lt"/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00E5584F-9DEF-4E04-B963-74CFB8A82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0470" y="2519845"/>
            <a:ext cx="11555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Read(X)</a:t>
            </a:r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30982121-B353-4577-B700-BDD7623F898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67683" y="2905607"/>
            <a:ext cx="14287" cy="8715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53801F94-EC99-4BEC-868B-9B4660DF6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4095" y="4551845"/>
            <a:ext cx="11555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Read(X)</a:t>
            </a: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92C9F8A0-E23E-4F4B-8F98-6FDAAF08F1F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31133" y="3789845"/>
            <a:ext cx="14287" cy="7985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7F0F9259-0346-45D7-A384-A1BD815BD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5058" y="2534132"/>
            <a:ext cx="9909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X:=X-2</a:t>
            </a: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363716C7-EBBD-400B-996E-323926B314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12270" y="2896082"/>
            <a:ext cx="14288" cy="7985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A0874531-F48F-49FE-8891-B38591F58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1045" y="3467582"/>
            <a:ext cx="1103313" cy="5080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/>
              <a:t>X=8</a:t>
            </a:r>
          </a:p>
        </p:txBody>
      </p:sp>
      <p:sp>
        <p:nvSpPr>
          <p:cNvPr id="17" name="Text Box 16">
            <a:extLst>
              <a:ext uri="{FF2B5EF4-FFF2-40B4-BE49-F238E27FC236}">
                <a16:creationId xmlns:a16="http://schemas.microsoft.com/office/drawing/2014/main" id="{6E8C0240-092A-4928-976C-CC4286868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4133" y="2537307"/>
            <a:ext cx="11374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commit</a:t>
            </a:r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BEBB66AD-799B-4FEE-9F7A-255A5A9372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71345" y="2923070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38D9C74B-0234-4B0C-8DCF-FEE86C7C60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4758" y="3816832"/>
            <a:ext cx="15875" cy="812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DF916CC7-D110-492B-9D58-0AB80B34D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1545" y="2516670"/>
            <a:ext cx="12270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Write(X)</a:t>
            </a:r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F8302AE2-E6F6-4C3D-BFCB-409CFD4E9CA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12420" y="3018320"/>
            <a:ext cx="0" cy="4365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74AE6DBA-4CA0-4C0F-BF7C-98628F1CA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9133" y="4477232"/>
            <a:ext cx="11555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Read(X)</a:t>
            </a:r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46524594-71C3-4464-80E3-F58CCEAA8A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12420" y="2892907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9F0DED40-9981-4E14-8194-522A4B4E1101}"/>
              </a:ext>
            </a:extLst>
          </p:cNvPr>
          <p:cNvSpPr txBox="1"/>
          <p:nvPr/>
        </p:nvSpPr>
        <p:spPr>
          <a:xfrm>
            <a:off x="2790614" y="496673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X=10</a:t>
            </a:r>
            <a:endParaRPr lang="zh-CN" altLang="en-US" dirty="0"/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B37EFE3C-7090-488E-90E9-B01CCA567B3E}"/>
              </a:ext>
            </a:extLst>
          </p:cNvPr>
          <p:cNvSpPr txBox="1"/>
          <p:nvPr/>
        </p:nvSpPr>
        <p:spPr>
          <a:xfrm>
            <a:off x="7576440" y="491952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X=8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15897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0FAE5-9245-45E5-B182-23DF5FD8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itchFamily="18" charset="0"/>
              </a:rPr>
              <a:t>不可重复读（续）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AFC2C6-33D3-4E34-BC4C-5D840B9C9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E.g. </a:t>
            </a:r>
            <a:r>
              <a:rPr lang="zh-CN" altLang="en-US" dirty="0"/>
              <a:t>某公司向多个部门分发商品价目表</a:t>
            </a:r>
            <a:endParaRPr lang="en-US" altLang="zh-CN" dirty="0">
              <a:solidFill>
                <a:schemeClr val="hlink"/>
              </a:solidFill>
            </a:endParaRPr>
          </a:p>
          <a:p>
            <a:pPr lvl="1"/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en-US" altLang="zh-CN" dirty="0"/>
              <a:t>:  </a:t>
            </a:r>
            <a:r>
              <a:rPr lang="zh-CN" altLang="en-US" dirty="0"/>
              <a:t>分发事务</a:t>
            </a:r>
            <a:endParaRPr lang="en-US" altLang="zh-CN" dirty="0"/>
          </a:p>
          <a:p>
            <a:pPr lvl="2"/>
            <a:r>
              <a:rPr lang="zh-CN" altLang="en-US" dirty="0"/>
              <a:t>每次将价目表从</a:t>
            </a:r>
            <a:r>
              <a:rPr lang="en-US" altLang="zh-CN" dirty="0"/>
              <a:t>DB</a:t>
            </a:r>
            <a:r>
              <a:rPr lang="zh-CN" altLang="en-US" dirty="0"/>
              <a:t>中读取，传给</a:t>
            </a:r>
            <a:r>
              <a:rPr lang="en-US" altLang="zh-CN" dirty="0"/>
              <a:t>1</a:t>
            </a:r>
            <a:r>
              <a:rPr lang="zh-CN" altLang="en-US" dirty="0"/>
              <a:t>个部门；下一次再将价目表从</a:t>
            </a:r>
            <a:r>
              <a:rPr lang="en-US" altLang="zh-CN" dirty="0"/>
              <a:t>DB</a:t>
            </a:r>
            <a:r>
              <a:rPr lang="zh-CN" altLang="en-US" dirty="0"/>
              <a:t>中读出，再分发给下一个部门</a:t>
            </a:r>
            <a:endParaRPr lang="en-US" altLang="zh-CN" dirty="0"/>
          </a:p>
          <a:p>
            <a:pPr lvl="1"/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en-US" altLang="zh-CN" dirty="0"/>
              <a:t>:  </a:t>
            </a:r>
            <a:r>
              <a:rPr lang="zh-CN" altLang="en-US" dirty="0"/>
              <a:t>对价目表进行修改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dirty="0"/>
          </a:p>
          <a:p>
            <a:pPr>
              <a:lnSpc>
                <a:spcPct val="110000"/>
              </a:lnSpc>
            </a:pPr>
            <a:r>
              <a:rPr lang="zh-CN" altLang="en-US" dirty="0"/>
              <a:t>在分发事务还没有结束时，即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还没有结束，如果</a:t>
            </a:r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zh-CN" altLang="en-US" dirty="0"/>
              <a:t>修改了价目表，导致分发给不同部门的价目表是不一致的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不允许！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8D6A41-8422-436B-A946-DBAB5A8D1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EC348-046F-4D82-BFD1-9006C62F16D6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A0E8AE-0BF5-412F-A1AF-44653BFA0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2604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CAFA0-7A8F-492E-8440-8D0140E78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Locks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28DC93-23AE-4A17-9998-85DB419B1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95263" indent="-195263" eaLnBrk="1" hangingPunct="1">
              <a:defRPr/>
            </a:pPr>
            <a:r>
              <a:rPr lang="en-US" altLang="zh-CN" dirty="0"/>
              <a:t>A lock is a mechanism to control concurrent access to a data item</a:t>
            </a:r>
          </a:p>
          <a:p>
            <a:pPr marL="665163" lvl="1" indent="-279400" eaLnBrk="1" hangingPunct="1">
              <a:defRPr/>
            </a:pPr>
            <a:r>
              <a:rPr lang="en-US" altLang="zh-CN" dirty="0">
                <a:cs typeface="Times New Roman" pitchFamily="18" charset="0"/>
              </a:rPr>
              <a:t>a </a:t>
            </a:r>
            <a:r>
              <a:rPr lang="en-US" altLang="zh-CN" dirty="0"/>
              <a:t>transaction is allowed to access a data item only if it is currently holding a lock at that item</a:t>
            </a:r>
          </a:p>
          <a:p>
            <a:pPr>
              <a:defRPr/>
            </a:pPr>
            <a:r>
              <a:rPr lang="en-US" altLang="zh-CN" dirty="0">
                <a:cs typeface="Times New Roman" pitchFamily="18" charset="0"/>
              </a:rPr>
              <a:t>Data items can be locked in two modes</a:t>
            </a:r>
          </a:p>
          <a:p>
            <a:pPr marL="665163" lvl="1" indent="-279400" eaLnBrk="1" hangingPunct="1">
              <a:defRPr/>
            </a:pPr>
            <a:r>
              <a:rPr lang="en-US" altLang="zh-CN" dirty="0">
                <a:cs typeface="Times New Roman" pitchFamily="18" charset="0"/>
              </a:rPr>
              <a:t>exclusive (X) mode</a:t>
            </a:r>
          </a:p>
          <a:p>
            <a:pPr marL="844550" lvl="2" indent="-279400">
              <a:defRPr/>
            </a:pPr>
            <a:r>
              <a:rPr lang="en-US" altLang="zh-CN" dirty="0">
                <a:cs typeface="Times New Roman" pitchFamily="18" charset="0"/>
              </a:rPr>
              <a:t>Data item can be both read as well as written</a:t>
            </a:r>
          </a:p>
          <a:p>
            <a:pPr marL="844550" lvl="2" indent="-279400">
              <a:defRPr/>
            </a:pPr>
            <a:r>
              <a:rPr lang="en-US" altLang="zh-CN" dirty="0">
                <a:cs typeface="Times New Roman" pitchFamily="18" charset="0"/>
              </a:rPr>
              <a:t>X-lock is requested using  lock-X instruction</a:t>
            </a:r>
          </a:p>
          <a:p>
            <a:pPr marL="665163" lvl="1" indent="-279400" eaLnBrk="1" hangingPunct="1">
              <a:defRPr/>
            </a:pPr>
            <a:r>
              <a:rPr lang="en-US" altLang="zh-CN" dirty="0">
                <a:cs typeface="Times New Roman" pitchFamily="18" charset="0"/>
              </a:rPr>
              <a:t>shared (S) mode</a:t>
            </a:r>
          </a:p>
          <a:p>
            <a:pPr marL="844550" lvl="2" indent="-279400">
              <a:defRPr/>
            </a:pPr>
            <a:r>
              <a:rPr lang="en-US" altLang="zh-CN" dirty="0">
                <a:cs typeface="Times New Roman" pitchFamily="18" charset="0"/>
              </a:rPr>
              <a:t>Data item can only be read</a:t>
            </a:r>
          </a:p>
          <a:p>
            <a:pPr marL="844550" lvl="2" indent="-279400">
              <a:defRPr/>
            </a:pPr>
            <a:r>
              <a:rPr lang="en-US" altLang="zh-CN" dirty="0">
                <a:cs typeface="Times New Roman" pitchFamily="18" charset="0"/>
              </a:rPr>
              <a:t>S-lock is requested using  lock-S instruction</a:t>
            </a:r>
            <a:endParaRPr lang="en-US" altLang="zh-CN" dirty="0"/>
          </a:p>
          <a:p>
            <a:pPr marL="195263" indent="-195263">
              <a:defRPr/>
            </a:pPr>
            <a:r>
              <a:rPr lang="en-US" altLang="zh-CN" dirty="0">
                <a:cs typeface="Times New Roman" pitchFamily="18" charset="0"/>
              </a:rPr>
              <a:t>Lock primitives</a:t>
            </a:r>
            <a:endParaRPr lang="en-US" altLang="zh-CN" dirty="0"/>
          </a:p>
          <a:p>
            <a:pPr marL="665163" lvl="1" indent="-279400">
              <a:defRPr/>
            </a:pPr>
            <a:r>
              <a:rPr lang="en-US" altLang="zh-CN" dirty="0">
                <a:cs typeface="Times New Roman" pitchFamily="18" charset="0"/>
              </a:rPr>
              <a:t>lock-S(Q),  unlock-S(Q)</a:t>
            </a:r>
            <a:r>
              <a:rPr lang="zh-CN" altLang="en-US" dirty="0">
                <a:cs typeface="Times New Roman" pitchFamily="18" charset="0"/>
              </a:rPr>
              <a:t>； </a:t>
            </a:r>
            <a:r>
              <a:rPr lang="en-US" altLang="zh-CN" dirty="0">
                <a:cs typeface="Times New Roman" pitchFamily="18" charset="0"/>
              </a:rPr>
              <a:t>lock-X(Q),  unlock-X(Q); </a:t>
            </a:r>
          </a:p>
          <a:p>
            <a:pPr eaLnBrk="1" hangingPunct="1">
              <a:defRPr/>
            </a:pPr>
            <a:r>
              <a:rPr lang="en-US" altLang="zh-CN" dirty="0"/>
              <a:t>Lock requests are made to the concurrency-control manager by the programmer. Transaction can proceed only after request is granted.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BC4E67-1A1D-4145-A4B8-EE159CB24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8AFD-9763-41BD-954F-2A02D6D1BFD8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8049E0-FA7B-46E1-8872-81B340449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12606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36E46-C6DB-4F7E-B685-F1A58D0D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幻象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E837F0-4A7D-436D-8516-325CE0574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/>
              <a:t>事务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按一定条件读取某些数据后，事务</a:t>
            </a:r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zh-CN" altLang="en-US" dirty="0"/>
              <a:t>插入（删除）了一些满足这些条件的数据；其后，当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再次按相同条件读取数据时，发现多或少了一些记录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8DD0D6-0839-42C3-875E-F0A4E0E8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B66A-4A31-4E13-9365-C1153EC9A55C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4AE2B3-040E-41B3-A414-8106BA6C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AC39E55A-F524-4689-8538-9D514E2582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2744" y="3580275"/>
            <a:ext cx="9144000" cy="15875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AAEC3996-C05E-4AD6-82A6-5E088C5AD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744" y="2573800"/>
            <a:ext cx="439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>
                <a:latin typeface="+mn-lt"/>
                <a:ea typeface="微软雅黑 Light" panose="020B0502040204020203" pitchFamily="34" charset="-122"/>
              </a:rPr>
              <a:t>1</a:t>
            </a:r>
            <a:endParaRPr lang="zh-CN" altLang="en-US" baseline="-2500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8A392519-7258-454D-A720-F4AFFF99F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744" y="4051763"/>
            <a:ext cx="439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>
                <a:latin typeface="+mn-lt"/>
                <a:ea typeface="微软雅黑 Light" panose="020B0502040204020203" pitchFamily="34" charset="-122"/>
              </a:rPr>
              <a:t>2</a:t>
            </a:r>
            <a:endParaRPr lang="zh-CN" altLang="en-US" baseline="-2500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081335-187E-4B21-B198-6760C4BF0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9482" y="2521413"/>
            <a:ext cx="3133725" cy="2046287"/>
          </a:xfrm>
          <a:prstGeom prst="ellipse">
            <a:avLst/>
          </a:prstGeom>
          <a:solidFill>
            <a:srgbClr val="CCFF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784ACF97-18A9-48F6-A790-56198649F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269" y="2935750"/>
            <a:ext cx="1247775" cy="50800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000">
                <a:ea typeface="微软雅黑 Light" panose="020B0502040204020203" pitchFamily="34" charset="-122"/>
              </a:rPr>
              <a:t>李四，</a:t>
            </a:r>
            <a:r>
              <a:rPr lang="en-US" altLang="zh-CN" sz="2000">
                <a:ea typeface="微软雅黑 Light" panose="020B0502040204020203" pitchFamily="34" charset="-122"/>
              </a:rPr>
              <a:t>24</a:t>
            </a:r>
          </a:p>
        </p:txBody>
      </p:sp>
      <p:sp>
        <p:nvSpPr>
          <p:cNvPr id="11" name="AutoShape 10">
            <a:extLst>
              <a:ext uri="{FF2B5EF4-FFF2-40B4-BE49-F238E27FC236}">
                <a16:creationId xmlns:a16="http://schemas.microsoft.com/office/drawing/2014/main" id="{E6937732-147B-4EE7-A42A-A43A38EDD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2369" y="3631075"/>
            <a:ext cx="1247775" cy="50800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000">
                <a:ea typeface="微软雅黑 Light" panose="020B0502040204020203" pitchFamily="34" charset="-122"/>
              </a:rPr>
              <a:t>张三，</a:t>
            </a:r>
            <a:r>
              <a:rPr lang="en-US" altLang="zh-CN" sz="2000">
                <a:ea typeface="微软雅黑 Light" panose="020B0502040204020203" pitchFamily="34" charset="-122"/>
              </a:rPr>
              <a:t>21</a:t>
            </a:r>
          </a:p>
        </p:txBody>
      </p:sp>
      <p:sp>
        <p:nvSpPr>
          <p:cNvPr id="12" name="AutoShape 11">
            <a:extLst>
              <a:ext uri="{FF2B5EF4-FFF2-40B4-BE49-F238E27FC236}">
                <a16:creationId xmlns:a16="http://schemas.microsoft.com/office/drawing/2014/main" id="{9A8345B9-B8AD-40D5-8AE2-E45F34AF0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8894" y="3323100"/>
            <a:ext cx="1247775" cy="50800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000">
                <a:ea typeface="微软雅黑 Light" panose="020B0502040204020203" pitchFamily="34" charset="-122"/>
              </a:rPr>
              <a:t>王五，</a:t>
            </a:r>
            <a:r>
              <a:rPr lang="en-US" altLang="zh-CN" sz="2000">
                <a:ea typeface="微软雅黑 Light" panose="020B0502040204020203" pitchFamily="34" charset="-122"/>
              </a:rPr>
              <a:t>23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FD3B005E-05C8-4164-AA00-498299CB3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8782" y="4664538"/>
            <a:ext cx="20370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select count(*)</a:t>
            </a:r>
          </a:p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where age&gt;20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A628FB-38B0-4333-9763-0E6D3DB32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919" y="2559513"/>
            <a:ext cx="1855788" cy="2046287"/>
          </a:xfrm>
          <a:prstGeom prst="ellipse">
            <a:avLst/>
          </a:prstGeom>
          <a:solidFill>
            <a:srgbClr val="CCFF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5" name="AutoShape 14">
            <a:extLst>
              <a:ext uri="{FF2B5EF4-FFF2-40B4-BE49-F238E27FC236}">
                <a16:creationId xmlns:a16="http://schemas.microsoft.com/office/drawing/2014/main" id="{6EA85478-5446-4E47-8E43-A29D40053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707" y="2973850"/>
            <a:ext cx="1247775" cy="50800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000">
                <a:ea typeface="微软雅黑 Light" panose="020B0502040204020203" pitchFamily="34" charset="-122"/>
              </a:rPr>
              <a:t>李四，</a:t>
            </a:r>
            <a:r>
              <a:rPr lang="en-US" altLang="zh-CN" sz="2000">
                <a:ea typeface="微软雅黑 Light" panose="020B0502040204020203" pitchFamily="34" charset="-122"/>
              </a:rPr>
              <a:t>24</a:t>
            </a:r>
          </a:p>
        </p:txBody>
      </p:sp>
      <p:sp>
        <p:nvSpPr>
          <p:cNvPr id="16" name="AutoShape 15">
            <a:extLst>
              <a:ext uri="{FF2B5EF4-FFF2-40B4-BE49-F238E27FC236}">
                <a16:creationId xmlns:a16="http://schemas.microsoft.com/office/drawing/2014/main" id="{66126936-EBD0-4AB0-AE79-9F535041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3807" y="3669175"/>
            <a:ext cx="1247775" cy="50800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000">
                <a:ea typeface="微软雅黑 Light" panose="020B0502040204020203" pitchFamily="34" charset="-122"/>
              </a:rPr>
              <a:t>张三，</a:t>
            </a:r>
            <a:r>
              <a:rPr lang="en-US" altLang="zh-CN" sz="2000">
                <a:ea typeface="微软雅黑 Light" panose="020B0502040204020203" pitchFamily="34" charset="-122"/>
              </a:rPr>
              <a:t>21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5E32D2BF-5F19-445E-B6F9-1ABEDA3E4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5582" y="4745500"/>
            <a:ext cx="20370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select count(*)</a:t>
            </a:r>
          </a:p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where age&gt;20</a:t>
            </a:r>
          </a:p>
        </p:txBody>
      </p:sp>
      <p:sp>
        <p:nvSpPr>
          <p:cNvPr id="18" name="AutoShape 19">
            <a:extLst>
              <a:ext uri="{FF2B5EF4-FFF2-40B4-BE49-F238E27FC236}">
                <a16:creationId xmlns:a16="http://schemas.microsoft.com/office/drawing/2014/main" id="{DAE873B6-3CC2-4FA6-9B1F-7BD2710A3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8332" y="2116600"/>
            <a:ext cx="1247775" cy="50800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000">
                <a:ea typeface="微软雅黑 Light" panose="020B0502040204020203" pitchFamily="34" charset="-122"/>
              </a:rPr>
              <a:t>王五，</a:t>
            </a:r>
            <a:r>
              <a:rPr lang="en-US" altLang="zh-CN" sz="2000">
                <a:ea typeface="微软雅黑 Light" panose="020B0502040204020203" pitchFamily="34" charset="-122"/>
              </a:rPr>
              <a:t>23</a:t>
            </a:r>
          </a:p>
        </p:txBody>
      </p:sp>
      <p:sp>
        <p:nvSpPr>
          <p:cNvPr id="19" name="AutoShape 20">
            <a:extLst>
              <a:ext uri="{FF2B5EF4-FFF2-40B4-BE49-F238E27FC236}">
                <a16:creationId xmlns:a16="http://schemas.microsoft.com/office/drawing/2014/main" id="{8ECE6AD6-74F9-4B82-81AB-320696EF7D10}"/>
              </a:ext>
            </a:extLst>
          </p:cNvPr>
          <p:cNvSpPr>
            <a:spLocks noChangeArrowheads="1"/>
          </p:cNvSpPr>
          <p:nvPr/>
        </p:nvSpPr>
        <p:spPr bwMode="auto">
          <a:xfrm rot="2359671">
            <a:off x="4969257" y="2551575"/>
            <a:ext cx="1233487" cy="739775"/>
          </a:xfrm>
          <a:prstGeom prst="notchedRightArrow">
            <a:avLst>
              <a:gd name="adj1" fmla="val 50000"/>
              <a:gd name="adj2" fmla="val 416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000">
                <a:ea typeface="微软雅黑 Light" panose="020B0502040204020203" pitchFamily="34" charset="-122"/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24417080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F9EC9-8456-49A7-9F28-D86C5F8D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幻象（续）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0444DB-888B-412C-9E5B-2AEA1E3D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E.g. </a:t>
            </a:r>
            <a:r>
              <a:rPr lang="zh-CN" altLang="en-US" dirty="0"/>
              <a:t>某公司按照销售量排位进行奖励</a:t>
            </a:r>
            <a:endParaRPr lang="en-US" altLang="zh-CN" dirty="0">
              <a:solidFill>
                <a:schemeClr val="hlink"/>
              </a:solidFill>
            </a:endParaRPr>
          </a:p>
          <a:p>
            <a:pPr lvl="1"/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en-US" altLang="zh-CN" dirty="0"/>
              <a:t>:  </a:t>
            </a:r>
            <a:r>
              <a:rPr lang="zh-CN" altLang="en-US" dirty="0"/>
              <a:t>排位、奖励事务</a:t>
            </a:r>
            <a:endParaRPr lang="en-US" altLang="zh-CN" dirty="0"/>
          </a:p>
          <a:p>
            <a:pPr lvl="1"/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en-US" altLang="zh-CN" dirty="0"/>
              <a:t>:  </a:t>
            </a:r>
            <a:r>
              <a:rPr lang="zh-CN" altLang="en-US" dirty="0"/>
              <a:t>加入新的销售记录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dirty="0"/>
          </a:p>
          <a:p>
            <a:r>
              <a:rPr lang="zh-CN" altLang="en-US" dirty="0"/>
              <a:t>初始时，销售记录为</a:t>
            </a:r>
            <a:r>
              <a:rPr lang="en-US" altLang="zh-CN" dirty="0"/>
              <a:t>{(Tom,30), {Jerry,40}}, </a:t>
            </a:r>
            <a:r>
              <a:rPr lang="zh-CN" altLang="en-US" dirty="0"/>
              <a:t>排位奖励顺序为</a:t>
            </a:r>
            <a:r>
              <a:rPr lang="en-US" altLang="zh-CN" dirty="0"/>
              <a:t>{Jerry, Tom};</a:t>
            </a:r>
          </a:p>
          <a:p>
            <a:r>
              <a:rPr lang="zh-CN" altLang="en-US" dirty="0"/>
              <a:t>如果加入新的销售记录</a:t>
            </a:r>
            <a:r>
              <a:rPr lang="en-US" altLang="zh-CN" dirty="0"/>
              <a:t>(Tom,15), </a:t>
            </a:r>
            <a:r>
              <a:rPr lang="zh-CN" altLang="en-US" dirty="0"/>
              <a:t>则排位顺序变为</a:t>
            </a:r>
            <a:r>
              <a:rPr lang="en-US" altLang="zh-CN" dirty="0"/>
              <a:t>{Tom, Jerry};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BF8936-5BDE-4B4C-A1A8-EF8997CAD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01AD7-FE9A-4764-8980-544D585CE84B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D9B50A-E8EB-434B-885C-1ABC2DC4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5409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CD5C92-AF36-4BFC-B5FE-DDD90B507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itchFamily="18" charset="0"/>
              </a:rPr>
              <a:t>不同隔离级别下的数据不一致性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04A268-13AC-44C8-9393-9D957085E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在数据库访问效率、速度、数据一致性方面合理平衡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70320F-D6C0-4701-8A81-DC956C204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940A-9DCF-4793-B282-4047153518DF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A068A0-26E3-4CC0-8139-D99474EFE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graphicFrame>
        <p:nvGraphicFramePr>
          <p:cNvPr id="6" name="Group 55">
            <a:extLst>
              <a:ext uri="{FF2B5EF4-FFF2-40B4-BE49-F238E27FC236}">
                <a16:creationId xmlns:a16="http://schemas.microsoft.com/office/drawing/2014/main" id="{AB1FE3D5-C58C-4B1C-9722-D31277C02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576537"/>
              </p:ext>
            </p:extLst>
          </p:nvPr>
        </p:nvGraphicFramePr>
        <p:xfrm>
          <a:off x="706056" y="1302293"/>
          <a:ext cx="10932286" cy="4942080"/>
        </p:xfrm>
        <a:graphic>
          <a:graphicData uri="http://schemas.openxmlformats.org/drawingml/2006/table">
            <a:tbl>
              <a:tblPr/>
              <a:tblGrid>
                <a:gridCol w="2945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3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3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2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隔离级别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描述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不一致现象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4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Read  uncommitted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未提交读、脏读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允许读取未提交的记录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读脏数据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不可重复读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幻象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6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Read  committed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提交读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SQL Server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默认的隔离级别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只允许读取已提交的记录，但不要求可重复读（即不要求对同一数据项，每次读取的值是一样的）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不可重复读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幻象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05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Repeatable Read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可重复读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只允许读取已提交的记录，并要求在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个事务对数据的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次读取之间，其它事务不能对该数据进行更新（从而保证每次读取的值是一样的）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幻象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8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Serializable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可串行化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调度的执行等价于串行调度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 -----------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935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CD5C92-AF36-4BFC-B5FE-DDD90B507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Read uncommitted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04A268-13AC-44C8-9393-9D957085E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/>
              <a:t>定义在该级别上的事务可以读取数据库中的任何数据，不管这些数据是否已经提交</a:t>
            </a:r>
            <a:endParaRPr lang="en-US" altLang="zh-CN" dirty="0"/>
          </a:p>
          <a:p>
            <a:pPr lvl="1" eaLnBrk="1" hangingPunct="1">
              <a:lnSpc>
                <a:spcPct val="110000"/>
              </a:lnSpc>
              <a:spcBef>
                <a:spcPts val="600"/>
              </a:spcBef>
            </a:pPr>
            <a:r>
              <a:rPr lang="en-US" altLang="zh-CN" dirty="0"/>
              <a:t>e.g. </a:t>
            </a:r>
            <a:r>
              <a:rPr lang="zh-CN" altLang="en-US" dirty="0"/>
              <a:t>事务</a:t>
            </a:r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zh-CN" altLang="en-US" dirty="0"/>
              <a:t>持有互斥锁正在对数据项</a:t>
            </a:r>
            <a:r>
              <a:rPr lang="en-US" altLang="zh-CN" dirty="0"/>
              <a:t>Q</a:t>
            </a:r>
            <a:r>
              <a:rPr lang="zh-CN" altLang="en-US" dirty="0"/>
              <a:t>进行更新，设置为</a:t>
            </a:r>
            <a:r>
              <a:rPr lang="en-US" altLang="zh-CN" dirty="0"/>
              <a:t>Read uncommitted</a:t>
            </a:r>
            <a:r>
              <a:rPr lang="zh-CN" altLang="en-US" dirty="0"/>
              <a:t>的事务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可以并行地读取</a:t>
            </a:r>
            <a:r>
              <a:rPr lang="en-US" altLang="zh-CN" dirty="0"/>
              <a:t>Q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不需要加锁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/>
              <a:t>如果其后事务</a:t>
            </a:r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zh-CN" altLang="en-US" dirty="0"/>
              <a:t>终止，并</a:t>
            </a:r>
            <a:r>
              <a:rPr lang="en-US" altLang="zh-CN" dirty="0"/>
              <a:t>rollback</a:t>
            </a:r>
            <a:r>
              <a:rPr lang="zh-CN" altLang="en-US" dirty="0"/>
              <a:t>所做过的对</a:t>
            </a:r>
            <a:r>
              <a:rPr lang="en-US" altLang="zh-CN" dirty="0"/>
              <a:t>Q</a:t>
            </a:r>
            <a:r>
              <a:rPr lang="zh-CN" altLang="en-US" dirty="0"/>
              <a:t>的修改操作，但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还是基于更新后的数据进行后续操作</a:t>
            </a:r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/>
              <a:t>设置为</a:t>
            </a:r>
            <a:r>
              <a:rPr lang="en-US" altLang="zh-CN" dirty="0"/>
              <a:t>Read uncommitted</a:t>
            </a:r>
            <a:r>
              <a:rPr lang="zh-CN" altLang="en-US" dirty="0"/>
              <a:t>的事务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读数据时不需要等待获得</a:t>
            </a:r>
            <a:r>
              <a:rPr lang="en-US" altLang="zh-CN" dirty="0"/>
              <a:t>Q</a:t>
            </a:r>
            <a:r>
              <a:rPr lang="zh-CN" altLang="en-US" dirty="0"/>
              <a:t>上的</a:t>
            </a:r>
            <a:r>
              <a:rPr lang="en-US" altLang="zh-CN" dirty="0"/>
              <a:t>S</a:t>
            </a:r>
            <a:r>
              <a:rPr lang="zh-CN" altLang="en-US" dirty="0"/>
              <a:t>锁，也不会对</a:t>
            </a:r>
            <a:r>
              <a:rPr lang="en-US" altLang="zh-CN" dirty="0"/>
              <a:t>Q</a:t>
            </a:r>
            <a:r>
              <a:rPr lang="zh-CN" altLang="en-US" dirty="0"/>
              <a:t>施加</a:t>
            </a:r>
            <a:r>
              <a:rPr lang="en-US" altLang="zh-CN" dirty="0"/>
              <a:t>S</a:t>
            </a:r>
            <a:r>
              <a:rPr lang="zh-CN" altLang="en-US" dirty="0"/>
              <a:t>锁</a:t>
            </a:r>
            <a:endParaRPr lang="en-US" altLang="zh-CN" dirty="0"/>
          </a:p>
          <a:p>
            <a:pPr lvl="1"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>
                <a:solidFill>
                  <a:srgbClr val="FF0000"/>
                </a:solidFill>
              </a:rPr>
              <a:t>即</a:t>
            </a:r>
            <a:r>
              <a:rPr lang="en-US" altLang="zh-CN" dirty="0">
                <a:solidFill>
                  <a:srgbClr val="FF0000"/>
                </a:solidFill>
              </a:rPr>
              <a:t>T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不受锁协议控制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70320F-D6C0-4701-8A81-DC956C204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940A-9DCF-4793-B282-4047153518DF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A068A0-26E3-4CC0-8139-D99474EFE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0202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0CF5FA5-1A71-472A-80EC-579FBF551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FE018B-48FB-47DD-9944-41B6886EC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C882-C716-419B-9FB7-2E3A36D41F8D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7B3605-4888-4DFF-B286-CA8F24714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029" y="313006"/>
            <a:ext cx="8720137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dirty="0">
                <a:ea typeface="微软雅黑 Light" panose="020B0502040204020203" pitchFamily="34" charset="-122"/>
              </a:rPr>
              <a:t>        </a:t>
            </a:r>
            <a:r>
              <a:rPr lang="zh-CN" altLang="en-US" sz="2000" dirty="0">
                <a:ea typeface="微软雅黑 Light" panose="020B0502040204020203" pitchFamily="34" charset="-122"/>
              </a:rPr>
              <a:t>连接</a:t>
            </a:r>
            <a:r>
              <a:rPr lang="en-US" altLang="zh-CN" sz="2000" dirty="0">
                <a:ea typeface="微软雅黑 Light" panose="020B0502040204020203" pitchFamily="34" charset="-122"/>
              </a:rPr>
              <a:t>T</a:t>
            </a:r>
            <a:r>
              <a:rPr lang="en-US" altLang="zh-CN" sz="2000" baseline="-25000" dirty="0">
                <a:ea typeface="微软雅黑 Light" panose="020B0502040204020203" pitchFamily="34" charset="-122"/>
              </a:rPr>
              <a:t>1</a:t>
            </a:r>
            <a:r>
              <a:rPr lang="en-US" altLang="zh-CN" sz="2000" dirty="0">
                <a:ea typeface="微软雅黑 Light" panose="020B0502040204020203" pitchFamily="34" charset="-122"/>
              </a:rPr>
              <a:t>:</a:t>
            </a:r>
            <a:r>
              <a:rPr lang="zh-CN" altLang="en-US" sz="2000" dirty="0">
                <a:ea typeface="微软雅黑 Light" panose="020B0502040204020203" pitchFamily="34" charset="-122"/>
              </a:rPr>
              <a:t>                                          连接</a:t>
            </a:r>
            <a:r>
              <a:rPr lang="en-US" altLang="zh-CN" sz="2000" dirty="0">
                <a:ea typeface="微软雅黑 Light" panose="020B0502040204020203" pitchFamily="34" charset="-122"/>
              </a:rPr>
              <a:t>T</a:t>
            </a:r>
            <a:r>
              <a:rPr lang="en-US" altLang="zh-CN" sz="2000" baseline="-25000" dirty="0">
                <a:ea typeface="微软雅黑 Light" panose="020B0502040204020203" pitchFamily="34" charset="-122"/>
              </a:rPr>
              <a:t>2</a:t>
            </a:r>
            <a:r>
              <a:rPr lang="en-US" altLang="zh-CN" sz="2000" dirty="0">
                <a:ea typeface="微软雅黑 Light" panose="020B0502040204020203" pitchFamily="34" charset="-122"/>
              </a:rPr>
              <a:t>: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set transaction isolation level READ UNCOMMITTED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</a:t>
            </a:r>
            <a:r>
              <a:rPr lang="en-US" altLang="zh-CN" sz="2000" dirty="0">
                <a:solidFill>
                  <a:schemeClr val="folHlink"/>
                </a:solidFill>
                <a:ea typeface="微软雅黑 Light" panose="020B0502040204020203" pitchFamily="34" charset="-122"/>
              </a:rPr>
              <a:t>                                          </a:t>
            </a:r>
            <a:r>
              <a:rPr lang="en-US" altLang="zh-CN" sz="2000" dirty="0">
                <a:solidFill>
                  <a:srgbClr val="2D0EE4"/>
                </a:solidFill>
                <a:ea typeface="微软雅黑 Light" panose="020B0502040204020203" pitchFamily="34" charset="-122"/>
              </a:rPr>
              <a:t>begin </a:t>
            </a:r>
            <a:r>
              <a:rPr lang="en-US" altLang="zh-CN" sz="2000" dirty="0" err="1">
                <a:solidFill>
                  <a:srgbClr val="2D0EE4"/>
                </a:solidFill>
                <a:ea typeface="微软雅黑 Light" panose="020B0502040204020203" pitchFamily="34" charset="-122"/>
              </a:rPr>
              <a:t>tran</a:t>
            </a:r>
            <a:endParaRPr lang="en-US" altLang="zh-CN" sz="2000" dirty="0">
              <a:solidFill>
                <a:srgbClr val="2D0EE4"/>
              </a:solidFill>
              <a:ea typeface="微软雅黑 Light" panose="020B0502040204020203" pitchFamily="34" charset="-122"/>
            </a:endParaRP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select SNAME from S 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where SNAME=‘</a:t>
            </a:r>
            <a:r>
              <a:rPr lang="zh-CN" altLang="en-US" sz="2000" dirty="0">
                <a:ea typeface="微软雅黑 Light" panose="020B0502040204020203" pitchFamily="34" charset="-122"/>
              </a:rPr>
              <a:t>王红’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zh-CN" altLang="en-US" sz="2000" dirty="0">
                <a:ea typeface="微软雅黑 Light" panose="020B0502040204020203" pitchFamily="34" charset="-122"/>
              </a:rPr>
              <a:t>                                              </a:t>
            </a:r>
            <a:r>
              <a:rPr lang="en-US" altLang="zh-CN" sz="2000" dirty="0">
                <a:ea typeface="微软雅黑 Light" panose="020B0502040204020203" pitchFamily="34" charset="-122"/>
              </a:rPr>
              <a:t>-----</a:t>
            </a:r>
            <a:r>
              <a:rPr lang="zh-CN" altLang="en-US" sz="2000" dirty="0">
                <a:ea typeface="微软雅黑 Light" panose="020B0502040204020203" pitchFamily="34" charset="-122"/>
              </a:rPr>
              <a:t>结果：姓名为‘王红的一个学生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endParaRPr lang="en-US" altLang="zh-CN" sz="2000" dirty="0">
              <a:ea typeface="微软雅黑 Light" panose="020B0502040204020203" pitchFamily="34" charset="-122"/>
            </a:endParaRP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begin </a:t>
            </a:r>
            <a:r>
              <a:rPr lang="en-US" altLang="zh-CN" sz="2000" dirty="0" err="1">
                <a:ea typeface="微软雅黑 Light" panose="020B0502040204020203" pitchFamily="34" charset="-122"/>
              </a:rPr>
              <a:t>tran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pPr marL="287338" indent="-287338">
              <a:lnSpc>
                <a:spcPct val="7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  update S</a:t>
            </a:r>
          </a:p>
          <a:p>
            <a:pPr marL="287338" indent="-287338">
              <a:lnSpc>
                <a:spcPct val="7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  set  SNAME= =‘</a:t>
            </a:r>
            <a:r>
              <a:rPr lang="zh-CN" altLang="en-US" sz="2000" dirty="0">
                <a:ea typeface="微软雅黑 Light" panose="020B0502040204020203" pitchFamily="34" charset="-122"/>
              </a:rPr>
              <a:t>王红’</a:t>
            </a:r>
          </a:p>
          <a:p>
            <a:pPr marL="287338" indent="-287338">
              <a:lnSpc>
                <a:spcPct val="7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      ---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修改全部学生姓名 </a:t>
            </a:r>
          </a:p>
          <a:p>
            <a:pPr marL="287338" indent="-287338"/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        </a:t>
            </a:r>
          </a:p>
          <a:p>
            <a:pPr marL="287338" indent="-287338"/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         select SNAME from S </a:t>
            </a:r>
          </a:p>
          <a:p>
            <a:pPr marL="665163" lvl="1" indent="-187325"/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 where SNAME=‘</a:t>
            </a:r>
            <a:r>
              <a:rPr lang="zh-CN" altLang="en-US" sz="2000" dirty="0">
                <a:ea typeface="微软雅黑 Light" panose="020B0502040204020203" pitchFamily="34" charset="-122"/>
              </a:rPr>
              <a:t>王红’</a:t>
            </a:r>
          </a:p>
          <a:p>
            <a:pPr marL="665163" lvl="1" indent="-187325"/>
            <a:r>
              <a:rPr lang="zh-CN" altLang="en-US" sz="2000" dirty="0">
                <a:ea typeface="微软雅黑 Light" panose="020B0502040204020203" pitchFamily="34" charset="-122"/>
              </a:rPr>
              <a:t>                                                    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----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结果</a:t>
            </a:r>
            <a:r>
              <a:rPr lang="zh-CN" altLang="en-US" sz="2000" dirty="0">
                <a:solidFill>
                  <a:schemeClr val="hlink"/>
                </a:solidFill>
                <a:ea typeface="微软雅黑 Light" panose="020B0502040204020203" pitchFamily="34" charset="-122"/>
              </a:rPr>
              <a:t>：</a:t>
            </a:r>
            <a:r>
              <a:rPr lang="zh-CN" altLang="en-US" sz="2000" dirty="0">
                <a:ea typeface="微软雅黑 Light" panose="020B0502040204020203" pitchFamily="34" charset="-122"/>
              </a:rPr>
              <a:t>姓名为‘王红的多个学生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endParaRPr lang="en-US" altLang="zh-CN" sz="2000" dirty="0">
              <a:ea typeface="微软雅黑 Light" panose="020B0502040204020203" pitchFamily="34" charset="-122"/>
            </a:endParaRP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commit</a:t>
            </a:r>
          </a:p>
          <a:p>
            <a:pPr marL="287338" indent="-287338"/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        </a:t>
            </a:r>
          </a:p>
          <a:p>
            <a:pPr marL="287338" indent="-287338"/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        select SNAME from S </a:t>
            </a:r>
          </a:p>
          <a:p>
            <a:pPr marL="665163" lvl="1" indent="-187325"/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 where SNAME=‘</a:t>
            </a:r>
            <a:r>
              <a:rPr lang="zh-CN" altLang="en-US" sz="2000" dirty="0">
                <a:ea typeface="微软雅黑 Light" panose="020B0502040204020203" pitchFamily="34" charset="-122"/>
              </a:rPr>
              <a:t>王红’</a:t>
            </a:r>
          </a:p>
          <a:p>
            <a:pPr marL="665163" lvl="1" indent="-187325"/>
            <a:r>
              <a:rPr lang="zh-CN" altLang="en-US" sz="2000" dirty="0">
                <a:ea typeface="微软雅黑 Light" panose="020B0502040204020203" pitchFamily="34" charset="-122"/>
              </a:rPr>
              <a:t>                                           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-----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结果</a:t>
            </a:r>
            <a:r>
              <a:rPr lang="zh-CN" altLang="en-US" sz="2000" dirty="0">
                <a:solidFill>
                  <a:schemeClr val="hlink"/>
                </a:solidFill>
                <a:ea typeface="微软雅黑 Light" panose="020B0502040204020203" pitchFamily="34" charset="-122"/>
              </a:rPr>
              <a:t>：</a:t>
            </a:r>
            <a:r>
              <a:rPr lang="zh-CN" altLang="en-US" sz="2000" dirty="0">
                <a:ea typeface="微软雅黑 Light" panose="020B0502040204020203" pitchFamily="34" charset="-122"/>
              </a:rPr>
              <a:t>姓名为‘王红的</a:t>
            </a:r>
            <a:r>
              <a:rPr lang="zh-CN" altLang="en-US" dirty="0">
                <a:ea typeface="微软雅黑 Light" panose="020B0502040204020203" pitchFamily="34" charset="-122"/>
              </a:rPr>
              <a:t>多个</a:t>
            </a:r>
            <a:r>
              <a:rPr lang="zh-CN" altLang="en-US" sz="2000" dirty="0">
                <a:ea typeface="微软雅黑 Light" panose="020B0502040204020203" pitchFamily="34" charset="-122"/>
              </a:rPr>
              <a:t>学生</a:t>
            </a:r>
          </a:p>
          <a:p>
            <a:pPr marL="665163" lvl="1" indent="-187325"/>
            <a:r>
              <a:rPr lang="zh-CN" altLang="en-US" sz="2000" dirty="0">
                <a:ea typeface="微软雅黑 Light" panose="020B0502040204020203" pitchFamily="34" charset="-122"/>
              </a:rPr>
              <a:t>                                               </a:t>
            </a:r>
            <a:r>
              <a:rPr lang="en-US" altLang="zh-CN" sz="2000" dirty="0">
                <a:ea typeface="微软雅黑 Light" panose="020B0502040204020203" pitchFamily="34" charset="-122"/>
              </a:rPr>
              <a:t>commit </a:t>
            </a:r>
            <a:r>
              <a:rPr lang="en-US" altLang="zh-CN" sz="2000" dirty="0" err="1">
                <a:ea typeface="微软雅黑 Light" panose="020B0502040204020203" pitchFamily="34" charset="-122"/>
              </a:rPr>
              <a:t>tran</a:t>
            </a:r>
            <a:r>
              <a:rPr lang="en-US" altLang="zh-CN" sz="2000" dirty="0">
                <a:ea typeface="微软雅黑 Light" panose="020B0502040204020203" pitchFamily="34" charset="-122"/>
              </a:rPr>
              <a:t>    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B204295-3DC3-48A7-AC24-019CB89FE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1891" y="2664094"/>
            <a:ext cx="1871663" cy="942975"/>
          </a:xfrm>
          <a:prstGeom prst="wedgeRoundRectCallout">
            <a:avLst>
              <a:gd name="adj1" fmla="val -43810"/>
              <a:gd name="adj2" fmla="val 70537"/>
              <a:gd name="adj3" fmla="val 16667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1800">
                <a:ea typeface="微软雅黑 Light" panose="020B0502040204020203" pitchFamily="34" charset="-122"/>
              </a:rPr>
              <a:t>2</a:t>
            </a:r>
            <a:r>
              <a:rPr lang="zh-CN" altLang="en-US" sz="1800">
                <a:ea typeface="微软雅黑 Light" panose="020B0502040204020203" pitchFamily="34" charset="-122"/>
              </a:rPr>
              <a:t>个事务同时读写，不满足锁协议</a:t>
            </a:r>
          </a:p>
        </p:txBody>
      </p:sp>
    </p:spTree>
    <p:extLst>
      <p:ext uri="{BB962C8B-B14F-4D97-AF65-F5344CB8AC3E}">
        <p14:creationId xmlns:p14="http://schemas.microsoft.com/office/powerpoint/2010/main" val="41925437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40B01-58AB-4338-8A80-3FC74430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Read committed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AFA45C-3B93-4512-BA66-8241265FC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定义在该级别上的事务不允许读取其它事务未提交的数据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事务</a:t>
            </a:r>
            <a:r>
              <a:rPr lang="en-US" altLang="zh-CN" dirty="0"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cs typeface="Times New Roman" panose="02020603050405020304" pitchFamily="18" charset="0"/>
              </a:rPr>
              <a:t>1</a:t>
            </a:r>
            <a:r>
              <a:rPr lang="zh-CN" altLang="en-US" dirty="0">
                <a:cs typeface="Times New Roman" panose="02020603050405020304" pitchFamily="18" charset="0"/>
              </a:rPr>
              <a:t>持有互斥锁正在对数据项</a:t>
            </a:r>
            <a:r>
              <a:rPr lang="en-US" altLang="zh-CN" dirty="0">
                <a:cs typeface="Times New Roman" panose="02020603050405020304" pitchFamily="18" charset="0"/>
              </a:rPr>
              <a:t>Q</a:t>
            </a:r>
            <a:r>
              <a:rPr lang="zh-CN" altLang="en-US" dirty="0">
                <a:cs typeface="Times New Roman" panose="02020603050405020304" pitchFamily="18" charset="0"/>
              </a:rPr>
              <a:t>进行更新，设置为</a:t>
            </a:r>
            <a:r>
              <a:rPr lang="en-US" altLang="zh-CN" dirty="0">
                <a:cs typeface="Times New Roman" panose="02020603050405020304" pitchFamily="18" charset="0"/>
              </a:rPr>
              <a:t>Read committed</a:t>
            </a:r>
            <a:r>
              <a:rPr lang="zh-CN" altLang="en-US" dirty="0">
                <a:cs typeface="Times New Roman" panose="02020603050405020304" pitchFamily="18" charset="0"/>
              </a:rPr>
              <a:t>的事务</a:t>
            </a:r>
            <a:r>
              <a:rPr lang="en-US" altLang="zh-CN" dirty="0"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cs typeface="Times New Roman" panose="02020603050405020304" pitchFamily="18" charset="0"/>
              </a:rPr>
              <a:t>2</a:t>
            </a:r>
            <a:r>
              <a:rPr lang="zh-CN" altLang="en-US" dirty="0">
                <a:cs typeface="Times New Roman" panose="02020603050405020304" pitchFamily="18" charset="0"/>
              </a:rPr>
              <a:t>需要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持有共享锁</a:t>
            </a:r>
            <a:r>
              <a:rPr lang="zh-CN" altLang="en-US" dirty="0">
                <a:cs typeface="Times New Roman" panose="02020603050405020304" pitchFamily="18" charset="0"/>
              </a:rPr>
              <a:t>才能读取</a:t>
            </a:r>
            <a:r>
              <a:rPr lang="en-US" altLang="zh-CN" dirty="0">
                <a:cs typeface="Times New Roman" panose="02020603050405020304" pitchFamily="18" charset="0"/>
              </a:rPr>
              <a:t>Q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必须受锁协议控制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设置为</a:t>
            </a:r>
            <a:r>
              <a:rPr lang="en-US" altLang="zh-CN" dirty="0">
                <a:cs typeface="Times New Roman" panose="02020603050405020304" pitchFamily="18" charset="0"/>
              </a:rPr>
              <a:t>Read committed</a:t>
            </a:r>
            <a:r>
              <a:rPr lang="zh-CN" altLang="en-US" dirty="0">
                <a:cs typeface="Times New Roman" panose="02020603050405020304" pitchFamily="18" charset="0"/>
              </a:rPr>
              <a:t>的事务</a:t>
            </a:r>
            <a:r>
              <a:rPr lang="en-US" altLang="zh-CN" dirty="0"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cs typeface="Times New Roman" panose="02020603050405020304" pitchFamily="18" charset="0"/>
              </a:rPr>
              <a:t>2</a:t>
            </a:r>
            <a:r>
              <a:rPr lang="zh-CN" altLang="en-US" dirty="0">
                <a:cs typeface="Times New Roman" panose="02020603050405020304" pitchFamily="18" charset="0"/>
              </a:rPr>
              <a:t>持有的共享锁在将访问结果数据返回给请求它的客户端后立即释放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cs typeface="Times New Roman" panose="02020603050405020304" pitchFamily="18" charset="0"/>
              </a:rPr>
              <a:t>2</a:t>
            </a:r>
            <a:r>
              <a:rPr lang="zh-CN" altLang="en-US" dirty="0"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cs typeface="Times New Roman" panose="02020603050405020304" pitchFamily="18" charset="0"/>
              </a:rPr>
              <a:t>S</a:t>
            </a:r>
            <a:r>
              <a:rPr lang="zh-CN" altLang="en-US" dirty="0">
                <a:cs typeface="Times New Roman" panose="02020603050405020304" pitchFamily="18" charset="0"/>
              </a:rPr>
              <a:t>锁遵循</a:t>
            </a:r>
            <a:r>
              <a:rPr lang="en-US" altLang="zh-CN" dirty="0">
                <a:cs typeface="Times New Roman" panose="02020603050405020304" pitchFamily="18" charset="0"/>
              </a:rPr>
              <a:t>strict 2PL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     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269875" lvl="1">
              <a:lnSpc>
                <a:spcPct val="13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>
                <a:cs typeface="Times New Roman" panose="02020603050405020304" pitchFamily="18" charset="0"/>
              </a:rPr>
              <a:t>SQL Server </a:t>
            </a:r>
            <a:r>
              <a:rPr lang="zh-CN" altLang="en-US" dirty="0">
                <a:cs typeface="Times New Roman" panose="02020603050405020304" pitchFamily="18" charset="0"/>
              </a:rPr>
              <a:t>默认的隔离级别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</a:pPr>
            <a:endParaRPr lang="zh-CN" altLang="en-US" dirty="0"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55BB34-C09F-4ECE-808F-2F1BA09B7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37EF-816E-4A53-88D8-D972A7985A6C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AF0095-14B8-4126-810E-68681617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29615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5442F2-C862-4162-90B6-AC95C9845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C28944-9BF8-4599-A459-B3E0869C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B5AD-085B-4193-89B1-120074EFDFC9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E77A68-11E2-4816-833A-D07B47701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363" y="304800"/>
            <a:ext cx="9836612" cy="628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dirty="0">
                <a:ea typeface="微软雅黑 Light" panose="020B0502040204020203" pitchFamily="34" charset="-122"/>
              </a:rPr>
              <a:t>        </a:t>
            </a:r>
            <a:r>
              <a:rPr lang="zh-CN" altLang="en-US" sz="2000" dirty="0">
                <a:ea typeface="微软雅黑 Light" panose="020B0502040204020203" pitchFamily="34" charset="-122"/>
              </a:rPr>
              <a:t>连接</a:t>
            </a:r>
            <a:r>
              <a:rPr lang="en-US" altLang="zh-CN" sz="2000" dirty="0">
                <a:ea typeface="微软雅黑 Light" panose="020B0502040204020203" pitchFamily="34" charset="-122"/>
              </a:rPr>
              <a:t>T</a:t>
            </a:r>
            <a:r>
              <a:rPr lang="en-US" altLang="zh-CN" sz="2000" baseline="-25000" dirty="0">
                <a:ea typeface="微软雅黑 Light" panose="020B0502040204020203" pitchFamily="34" charset="-122"/>
              </a:rPr>
              <a:t>1</a:t>
            </a:r>
            <a:r>
              <a:rPr lang="en-US" altLang="zh-CN" sz="2000" dirty="0">
                <a:ea typeface="微软雅黑 Light" panose="020B0502040204020203" pitchFamily="34" charset="-122"/>
              </a:rPr>
              <a:t>:</a:t>
            </a:r>
            <a:r>
              <a:rPr lang="zh-CN" altLang="en-US" sz="2000" dirty="0">
                <a:ea typeface="微软雅黑 Light" panose="020B0502040204020203" pitchFamily="34" charset="-122"/>
              </a:rPr>
              <a:t>                                          连接</a:t>
            </a:r>
            <a:r>
              <a:rPr lang="en-US" altLang="zh-CN" sz="2000" dirty="0">
                <a:ea typeface="微软雅黑 Light" panose="020B0502040204020203" pitchFamily="34" charset="-122"/>
              </a:rPr>
              <a:t>T</a:t>
            </a:r>
            <a:r>
              <a:rPr lang="en-US" altLang="zh-CN" sz="2000" baseline="-25000" dirty="0">
                <a:ea typeface="微软雅黑 Light" panose="020B0502040204020203" pitchFamily="34" charset="-122"/>
              </a:rPr>
              <a:t>2</a:t>
            </a:r>
            <a:r>
              <a:rPr lang="en-US" altLang="zh-CN" sz="2000" dirty="0">
                <a:ea typeface="微软雅黑 Light" panose="020B0502040204020203" pitchFamily="34" charset="-122"/>
              </a:rPr>
              <a:t>: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set transaction isolation level READ COMMITTED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</a:t>
            </a:r>
            <a:r>
              <a:rPr lang="en-US" altLang="zh-CN" sz="2000" dirty="0">
                <a:solidFill>
                  <a:schemeClr val="folHlink"/>
                </a:solidFill>
                <a:ea typeface="微软雅黑 Light" panose="020B0502040204020203" pitchFamily="34" charset="-122"/>
              </a:rPr>
              <a:t>                                          </a:t>
            </a:r>
            <a:r>
              <a:rPr lang="en-US" altLang="zh-CN" sz="2000" dirty="0">
                <a:solidFill>
                  <a:srgbClr val="2D0EE4"/>
                </a:solidFill>
                <a:ea typeface="微软雅黑 Light" panose="020B0502040204020203" pitchFamily="34" charset="-122"/>
              </a:rPr>
              <a:t>begin </a:t>
            </a:r>
            <a:r>
              <a:rPr lang="en-US" altLang="zh-CN" sz="2000" dirty="0" err="1">
                <a:solidFill>
                  <a:srgbClr val="2D0EE4"/>
                </a:solidFill>
                <a:ea typeface="微软雅黑 Light" panose="020B0502040204020203" pitchFamily="34" charset="-122"/>
              </a:rPr>
              <a:t>tran</a:t>
            </a:r>
            <a:endParaRPr lang="en-US" altLang="zh-CN" sz="2000" dirty="0">
              <a:solidFill>
                <a:srgbClr val="2D0EE4"/>
              </a:solidFill>
              <a:ea typeface="微软雅黑 Light" panose="020B0502040204020203" pitchFamily="34" charset="-122"/>
            </a:endParaRP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select SNAME from S 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where SNAME=‘</a:t>
            </a:r>
            <a:r>
              <a:rPr lang="zh-CN" altLang="en-US" sz="2000" dirty="0">
                <a:ea typeface="微软雅黑 Light" panose="020B0502040204020203" pitchFamily="34" charset="-122"/>
              </a:rPr>
              <a:t>王红’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zh-CN" altLang="en-US" sz="2000" dirty="0">
                <a:ea typeface="微软雅黑 Light" panose="020B0502040204020203" pitchFamily="34" charset="-122"/>
              </a:rPr>
              <a:t>                                              </a:t>
            </a:r>
            <a:r>
              <a:rPr lang="en-US" altLang="zh-CN" sz="2000" dirty="0">
                <a:ea typeface="微软雅黑 Light" panose="020B0502040204020203" pitchFamily="34" charset="-122"/>
              </a:rPr>
              <a:t>-----</a:t>
            </a:r>
            <a:r>
              <a:rPr lang="zh-CN" altLang="en-US" sz="2000" dirty="0">
                <a:ea typeface="微软雅黑 Light" panose="020B0502040204020203" pitchFamily="34" charset="-122"/>
              </a:rPr>
              <a:t>只有一个学生姓名为‘王红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endParaRPr lang="en-US" altLang="zh-CN" sz="2000" dirty="0">
              <a:ea typeface="微软雅黑 Light" panose="020B0502040204020203" pitchFamily="34" charset="-122"/>
            </a:endParaRP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begin </a:t>
            </a:r>
            <a:r>
              <a:rPr lang="en-US" altLang="zh-CN" sz="2000" dirty="0" err="1">
                <a:ea typeface="微软雅黑 Light" panose="020B0502040204020203" pitchFamily="34" charset="-122"/>
              </a:rPr>
              <a:t>tran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pPr marL="287338" indent="-287338">
              <a:lnSpc>
                <a:spcPct val="7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  update S</a:t>
            </a:r>
          </a:p>
          <a:p>
            <a:pPr marL="287338" indent="-287338">
              <a:lnSpc>
                <a:spcPct val="7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  set  SNAME= =‘</a:t>
            </a:r>
            <a:r>
              <a:rPr lang="zh-CN" altLang="en-US" sz="2000" dirty="0">
                <a:ea typeface="微软雅黑 Light" panose="020B0502040204020203" pitchFamily="34" charset="-122"/>
              </a:rPr>
              <a:t>王红’</a:t>
            </a:r>
          </a:p>
          <a:p>
            <a:pPr marL="287338" indent="-287338">
              <a:lnSpc>
                <a:spcPct val="7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---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修改全部学生姓名 </a:t>
            </a:r>
          </a:p>
          <a:p>
            <a:pPr marL="287338" indent="-287338"/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        </a:t>
            </a:r>
          </a:p>
          <a:p>
            <a:pPr marL="287338" indent="-287338"/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         select SNAME from S </a:t>
            </a:r>
          </a:p>
          <a:p>
            <a:pPr marL="665163" lvl="1" indent="-187325"/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  where SNAME=‘</a:t>
            </a:r>
            <a:r>
              <a:rPr lang="zh-CN" altLang="en-US" sz="2000" dirty="0">
                <a:ea typeface="微软雅黑 Light" panose="020B0502040204020203" pitchFamily="34" charset="-122"/>
              </a:rPr>
              <a:t>王红’</a:t>
            </a:r>
          </a:p>
          <a:p>
            <a:pPr marL="665163" lvl="1" indent="-187325"/>
            <a:r>
              <a:rPr lang="zh-CN" altLang="en-US" sz="2000" dirty="0">
                <a:ea typeface="微软雅黑 Light" panose="020B0502040204020203" pitchFamily="34" charset="-122"/>
              </a:rPr>
              <a:t>                                         </a:t>
            </a:r>
            <a:r>
              <a:rPr lang="en-US" altLang="zh-CN" sz="2000" dirty="0">
                <a:solidFill>
                  <a:schemeClr val="hlink"/>
                </a:solidFill>
                <a:ea typeface="微软雅黑 Light" panose="020B0502040204020203" pitchFamily="34" charset="-122"/>
              </a:rPr>
              <a:t>----</a:t>
            </a:r>
            <a:r>
              <a:rPr lang="zh-CN" altLang="en-US" sz="2000" dirty="0">
                <a:solidFill>
                  <a:schemeClr val="hlink"/>
                </a:solidFill>
                <a:ea typeface="微软雅黑 Light" panose="020B0502040204020203" pitchFamily="34" charset="-122"/>
              </a:rPr>
              <a:t>受锁协议控制</a:t>
            </a:r>
            <a:r>
              <a:rPr lang="en-US" altLang="zh-CN" sz="2000" dirty="0">
                <a:solidFill>
                  <a:schemeClr val="hlink"/>
                </a:solidFill>
                <a:ea typeface="微软雅黑 Light" panose="020B0502040204020203" pitchFamily="34" charset="-122"/>
              </a:rPr>
              <a:t>-</a:t>
            </a:r>
            <a:r>
              <a:rPr lang="zh-CN" altLang="en-US" sz="2000" dirty="0">
                <a:solidFill>
                  <a:schemeClr val="hlink"/>
                </a:solidFill>
                <a:ea typeface="微软雅黑 Light" panose="020B0502040204020203" pitchFamily="34" charset="-122"/>
              </a:rPr>
              <a:t>阻塞，显示“正在执行批查询”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endParaRPr lang="en-US" altLang="zh-CN" sz="2000" dirty="0">
              <a:ea typeface="微软雅黑 Light" panose="020B0502040204020203" pitchFamily="34" charset="-122"/>
            </a:endParaRP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commit</a:t>
            </a:r>
          </a:p>
          <a:p>
            <a:pPr marL="287338" indent="-287338"/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        </a:t>
            </a:r>
          </a:p>
          <a:p>
            <a:pPr marL="287338" indent="-287338"/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    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-----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显示所有学生姓名均为‘王红</a:t>
            </a:r>
          </a:p>
          <a:p>
            <a:pPr marL="287338" indent="-287338"/>
            <a:r>
              <a:rPr lang="zh-CN" altLang="en-US" sz="2000" dirty="0">
                <a:solidFill>
                  <a:schemeClr val="hlink"/>
                </a:solidFill>
                <a:ea typeface="微软雅黑 Light" panose="020B0502040204020203" pitchFamily="34" charset="-122"/>
              </a:rPr>
              <a:t>                                                     </a:t>
            </a:r>
            <a:r>
              <a:rPr lang="en-US" altLang="zh-CN" sz="2000" dirty="0">
                <a:solidFill>
                  <a:srgbClr val="2D0EE4"/>
                </a:solidFill>
                <a:ea typeface="微软雅黑 Light" panose="020B0502040204020203" pitchFamily="34" charset="-122"/>
              </a:rPr>
              <a:t>commit</a:t>
            </a:r>
          </a:p>
          <a:p>
            <a:pPr marL="665163" lvl="1" indent="-187325"/>
            <a:r>
              <a:rPr lang="zh-CN" altLang="en-US" sz="2000" dirty="0">
                <a:ea typeface="微软雅黑 Light" panose="020B0502040204020203" pitchFamily="34" charset="-122"/>
              </a:rPr>
              <a:t>                                                    </a:t>
            </a:r>
            <a:r>
              <a:rPr lang="en-US" altLang="zh-CN" sz="2000" dirty="0">
                <a:ea typeface="微软雅黑 Light" panose="020B0502040204020203" pitchFamily="34" charset="-122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974756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3FFD57-479A-4697-8AE4-C90A5CA7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Repeatable Read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0001DA-3E73-4489-930E-735351B68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dirty="0"/>
              <a:t>要求：同一个事务两次访问同一数据对象之间，其它事务不能修改该数据，以保证该事务</a:t>
            </a:r>
            <a:r>
              <a:rPr lang="en-US" altLang="zh-CN" dirty="0"/>
              <a:t>2</a:t>
            </a:r>
            <a:r>
              <a:rPr lang="zh-CN" altLang="en-US" dirty="0"/>
              <a:t>两次读取的</a:t>
            </a:r>
            <a:r>
              <a:rPr lang="en-US" altLang="zh-CN" dirty="0"/>
              <a:t>Q</a:t>
            </a:r>
            <a:r>
              <a:rPr lang="zh-CN" altLang="en-US" dirty="0"/>
              <a:t>的值是一样的</a:t>
            </a:r>
          </a:p>
          <a:p>
            <a:pPr eaLnBrk="1" hangingPunct="1">
              <a:lnSpc>
                <a:spcPct val="110000"/>
              </a:lnSpc>
            </a:pPr>
            <a:endParaRPr lang="en-US" altLang="zh-CN" dirty="0"/>
          </a:p>
          <a:p>
            <a:pPr eaLnBrk="1" hangingPunct="1">
              <a:lnSpc>
                <a:spcPct val="110000"/>
              </a:lnSpc>
            </a:pPr>
            <a:r>
              <a:rPr lang="en-US" altLang="zh-CN" dirty="0"/>
              <a:t>Repeatable Read</a:t>
            </a:r>
            <a:r>
              <a:rPr lang="zh-CN" altLang="en-US" dirty="0"/>
              <a:t>的事务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在其生命周期中利用共享</a:t>
            </a:r>
            <a:r>
              <a:rPr lang="en-US" altLang="zh-CN" dirty="0"/>
              <a:t>S</a:t>
            </a:r>
            <a:r>
              <a:rPr lang="zh-CN" altLang="en-US" dirty="0"/>
              <a:t>锁，两次读取数据项</a:t>
            </a:r>
            <a:r>
              <a:rPr lang="en-US" altLang="zh-CN" dirty="0"/>
              <a:t>Q</a:t>
            </a:r>
            <a:r>
              <a:rPr lang="zh-CN" altLang="en-US" dirty="0"/>
              <a:t>，共享</a:t>
            </a:r>
            <a:r>
              <a:rPr lang="en-US" altLang="zh-CN" dirty="0"/>
              <a:t>S</a:t>
            </a:r>
            <a:r>
              <a:rPr lang="zh-CN" altLang="en-US" dirty="0"/>
              <a:t>锁直到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结束时才释放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/>
              <a:t>共享</a:t>
            </a:r>
            <a:r>
              <a:rPr lang="en-US" altLang="zh-CN" dirty="0"/>
              <a:t>S</a:t>
            </a:r>
            <a:r>
              <a:rPr lang="zh-CN" altLang="en-US" dirty="0"/>
              <a:t>锁遵循</a:t>
            </a:r>
            <a:r>
              <a:rPr lang="en-US" altLang="zh-CN" dirty="0" err="1"/>
              <a:t>rigurous</a:t>
            </a:r>
            <a:r>
              <a:rPr lang="en-US" altLang="zh-CN" dirty="0"/>
              <a:t> 2PL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/>
              <a:t> 当其它事务</a:t>
            </a:r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zh-CN" altLang="en-US" dirty="0"/>
              <a:t>持有互斥锁需要对数据项</a:t>
            </a:r>
            <a:r>
              <a:rPr lang="en-US" altLang="zh-CN" dirty="0"/>
              <a:t>Q</a:t>
            </a:r>
            <a:r>
              <a:rPr lang="zh-CN" altLang="en-US" dirty="0"/>
              <a:t>进行更新时，被阻塞，等到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结束释放</a:t>
            </a:r>
            <a:r>
              <a:rPr lang="en-US" altLang="zh-CN" dirty="0"/>
              <a:t>Q</a:t>
            </a:r>
            <a:r>
              <a:rPr lang="zh-CN" altLang="en-US" dirty="0"/>
              <a:t>上的锁之后，才能开始更新</a:t>
            </a:r>
            <a:r>
              <a:rPr lang="en-US" altLang="zh-CN" dirty="0"/>
              <a:t>Q</a:t>
            </a:r>
            <a:endParaRPr lang="zh-CN" altLang="en-US" dirty="0"/>
          </a:p>
          <a:p>
            <a:pPr eaLnBrk="1" hangingPunct="1">
              <a:lnSpc>
                <a:spcPct val="110000"/>
              </a:lnSpc>
            </a:pPr>
            <a:endParaRPr lang="zh-CN" altLang="en-US" dirty="0"/>
          </a:p>
          <a:p>
            <a:pPr eaLnBrk="1" hangingPunct="1">
              <a:lnSpc>
                <a:spcPct val="110000"/>
              </a:lnSpc>
            </a:pPr>
            <a:r>
              <a:rPr lang="zh-CN" altLang="en-US" dirty="0"/>
              <a:t>但</a:t>
            </a:r>
            <a:r>
              <a:rPr lang="en-US" altLang="zh-CN" dirty="0"/>
              <a:t>Repeatable Read</a:t>
            </a:r>
            <a:r>
              <a:rPr lang="zh-CN" altLang="en-US" dirty="0"/>
              <a:t>的事务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可能发生幻象！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BA38A6-6E9B-4E0F-ADF6-68E48291F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1E0BA-923F-4695-8507-7CAB3F616055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D2E2C9-A1B9-44C2-91D2-E8982060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4634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86E6D95-A949-422C-A791-EC608B83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5B6276-CF8C-4216-8A92-F1BB27E9C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FB6B-94EE-44DF-884E-907D58ADDE5D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AA8DD9F-7A48-41B0-A5EB-A85109483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266" y="432121"/>
            <a:ext cx="985976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dirty="0">
                <a:ea typeface="微软雅黑 Light" panose="020B0502040204020203" pitchFamily="34" charset="-122"/>
              </a:rPr>
              <a:t>        </a:t>
            </a:r>
            <a:r>
              <a:rPr lang="zh-CN" altLang="en-US" sz="2000" dirty="0">
                <a:ea typeface="微软雅黑 Light" panose="020B0502040204020203" pitchFamily="34" charset="-122"/>
              </a:rPr>
              <a:t>连接</a:t>
            </a:r>
            <a:r>
              <a:rPr lang="en-US" altLang="zh-CN" sz="2000" dirty="0">
                <a:ea typeface="微软雅黑 Light" panose="020B0502040204020203" pitchFamily="34" charset="-122"/>
              </a:rPr>
              <a:t>T</a:t>
            </a:r>
            <a:r>
              <a:rPr lang="en-US" altLang="zh-CN" sz="2000" baseline="-25000" dirty="0">
                <a:ea typeface="微软雅黑 Light" panose="020B0502040204020203" pitchFamily="34" charset="-122"/>
              </a:rPr>
              <a:t>1</a:t>
            </a:r>
            <a:r>
              <a:rPr lang="en-US" altLang="zh-CN" sz="2000" dirty="0">
                <a:ea typeface="微软雅黑 Light" panose="020B0502040204020203" pitchFamily="34" charset="-122"/>
              </a:rPr>
              <a:t>:</a:t>
            </a:r>
            <a:r>
              <a:rPr lang="zh-CN" altLang="en-US" sz="2000" dirty="0">
                <a:ea typeface="微软雅黑 Light" panose="020B0502040204020203" pitchFamily="34" charset="-122"/>
              </a:rPr>
              <a:t>                                          连接</a:t>
            </a:r>
            <a:r>
              <a:rPr lang="en-US" altLang="zh-CN" sz="2000" dirty="0">
                <a:ea typeface="微软雅黑 Light" panose="020B0502040204020203" pitchFamily="34" charset="-122"/>
              </a:rPr>
              <a:t>T</a:t>
            </a:r>
            <a:r>
              <a:rPr lang="en-US" altLang="zh-CN" sz="2000" baseline="-25000" dirty="0">
                <a:ea typeface="微软雅黑 Light" panose="020B0502040204020203" pitchFamily="34" charset="-122"/>
              </a:rPr>
              <a:t>2</a:t>
            </a:r>
            <a:r>
              <a:rPr lang="en-US" altLang="zh-CN" sz="2000" dirty="0">
                <a:ea typeface="微软雅黑 Light" panose="020B0502040204020203" pitchFamily="34" charset="-122"/>
              </a:rPr>
              <a:t>: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set transaction isolation level REPEATABLE READ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</a:t>
            </a:r>
            <a:r>
              <a:rPr lang="en-US" altLang="zh-CN" sz="2000" dirty="0">
                <a:solidFill>
                  <a:schemeClr val="folHlink"/>
                </a:solidFill>
                <a:ea typeface="微软雅黑 Light" panose="020B0502040204020203" pitchFamily="34" charset="-122"/>
              </a:rPr>
              <a:t>                                          </a:t>
            </a:r>
            <a:r>
              <a:rPr lang="en-US" altLang="zh-CN" dirty="0">
                <a:solidFill>
                  <a:srgbClr val="2D0EE4"/>
                </a:solidFill>
                <a:ea typeface="微软雅黑 Light" panose="020B0502040204020203" pitchFamily="34" charset="-122"/>
              </a:rPr>
              <a:t>begin </a:t>
            </a:r>
            <a:r>
              <a:rPr lang="en-US" altLang="zh-CN" dirty="0" err="1">
                <a:solidFill>
                  <a:srgbClr val="2D0EE4"/>
                </a:solidFill>
                <a:ea typeface="微软雅黑 Light" panose="020B0502040204020203" pitchFamily="34" charset="-122"/>
              </a:rPr>
              <a:t>tran</a:t>
            </a:r>
            <a:endParaRPr lang="en-US" altLang="zh-CN" dirty="0">
              <a:solidFill>
                <a:srgbClr val="2D0EE4"/>
              </a:solidFill>
              <a:ea typeface="微软雅黑 Light" panose="020B0502040204020203" pitchFamily="34" charset="-122"/>
            </a:endParaRP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select SNAME from S 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where SNAME like ‘</a:t>
            </a:r>
            <a:r>
              <a:rPr lang="zh-CN" altLang="en-US" sz="2000" dirty="0">
                <a:ea typeface="微软雅黑 Light" panose="020B0502040204020203" pitchFamily="34" charset="-122"/>
              </a:rPr>
              <a:t>王</a:t>
            </a:r>
            <a:r>
              <a:rPr lang="en-US" altLang="zh-CN" sz="2000" dirty="0">
                <a:ea typeface="微软雅黑 Light" panose="020B0502040204020203" pitchFamily="34" charset="-122"/>
              </a:rPr>
              <a:t>%’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zh-CN" altLang="en-US" sz="2000" dirty="0">
                <a:ea typeface="微软雅黑 Light" panose="020B0502040204020203" pitchFamily="34" charset="-122"/>
              </a:rPr>
              <a:t>                                              </a:t>
            </a:r>
            <a:r>
              <a:rPr lang="en-US" altLang="zh-CN" sz="2000" dirty="0">
                <a:ea typeface="微软雅黑 Light" panose="020B0502040204020203" pitchFamily="34" charset="-122"/>
              </a:rPr>
              <a:t>-----</a:t>
            </a:r>
            <a:r>
              <a:rPr lang="zh-CN" altLang="en-US" sz="2000" dirty="0">
                <a:ea typeface="微软雅黑 Light" panose="020B0502040204020203" pitchFamily="34" charset="-122"/>
              </a:rPr>
              <a:t>只有一个学生姓名为‘王红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endParaRPr lang="en-US" altLang="zh-CN" sz="2000" dirty="0">
              <a:ea typeface="微软雅黑 Light" panose="020B0502040204020203" pitchFamily="34" charset="-122"/>
            </a:endParaRP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Insert into S values</a:t>
            </a:r>
          </a:p>
          <a:p>
            <a:pPr marL="287338" indent="-287338">
              <a:lnSpc>
                <a:spcPct val="7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   (‘s08’, ‘</a:t>
            </a:r>
            <a:r>
              <a:rPr lang="zh-CN" altLang="en-US" sz="2000" dirty="0">
                <a:ea typeface="微软雅黑 Light" panose="020B0502040204020203" pitchFamily="34" charset="-122"/>
              </a:rPr>
              <a:t>王明’</a:t>
            </a:r>
            <a:r>
              <a:rPr lang="en-US" altLang="zh-CN" sz="2000" dirty="0">
                <a:ea typeface="微软雅黑 Light" panose="020B0502040204020203" pitchFamily="34" charset="-122"/>
              </a:rPr>
              <a:t>, 23, 1)</a:t>
            </a:r>
            <a:endParaRPr lang="zh-CN" altLang="en-US" sz="2000" dirty="0">
              <a:ea typeface="微软雅黑 Light" panose="020B0502040204020203" pitchFamily="34" charset="-122"/>
            </a:endParaRPr>
          </a:p>
          <a:p>
            <a:pPr marL="287338" indent="-287338">
              <a:lnSpc>
                <a:spcPct val="7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---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插入新学生 </a:t>
            </a:r>
          </a:p>
          <a:p>
            <a:pPr marL="287338" indent="-287338"/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        </a:t>
            </a:r>
          </a:p>
          <a:p>
            <a:pPr marL="287338" indent="-287338"/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         select SNAME from S </a:t>
            </a:r>
          </a:p>
          <a:p>
            <a:pPr marL="665163" lvl="1" indent="-187325"/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  where  </a:t>
            </a:r>
            <a:r>
              <a:rPr lang="en-US" altLang="zh-CN" dirty="0">
                <a:ea typeface="微软雅黑 Light" panose="020B0502040204020203" pitchFamily="34" charset="-122"/>
              </a:rPr>
              <a:t>SNAME like ‘</a:t>
            </a:r>
            <a:r>
              <a:rPr lang="zh-CN" altLang="en-US" dirty="0">
                <a:ea typeface="微软雅黑 Light" panose="020B0502040204020203" pitchFamily="34" charset="-122"/>
              </a:rPr>
              <a:t>王</a:t>
            </a:r>
            <a:r>
              <a:rPr lang="en-US" altLang="zh-CN" dirty="0">
                <a:ea typeface="微软雅黑 Light" panose="020B0502040204020203" pitchFamily="34" charset="-122"/>
              </a:rPr>
              <a:t>%’</a:t>
            </a:r>
            <a:endParaRPr lang="zh-CN" altLang="en-US" sz="2000" dirty="0">
              <a:ea typeface="微软雅黑 Light" panose="020B0502040204020203" pitchFamily="34" charset="-122"/>
            </a:endParaRPr>
          </a:p>
          <a:p>
            <a:pPr marL="665163" lvl="1" indent="-187325"/>
            <a:r>
              <a:rPr lang="en-US" altLang="zh-CN" sz="2000" dirty="0">
                <a:solidFill>
                  <a:schemeClr val="hlink"/>
                </a:solidFill>
                <a:ea typeface="微软雅黑 Light" panose="020B0502040204020203" pitchFamily="34" charset="-122"/>
              </a:rPr>
              <a:t>                                           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-----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显示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个学生姓名为‘王红’、‘王明’</a:t>
            </a:r>
          </a:p>
          <a:p>
            <a:pPr marL="287338" indent="-287338"/>
            <a:r>
              <a:rPr lang="zh-CN" altLang="en-US" sz="2000" dirty="0">
                <a:solidFill>
                  <a:schemeClr val="hlink"/>
                </a:solidFill>
                <a:ea typeface="微软雅黑 Light" panose="020B0502040204020203" pitchFamily="34" charset="-122"/>
              </a:rPr>
              <a:t>                                                      </a:t>
            </a:r>
            <a:r>
              <a:rPr lang="en-US" altLang="zh-CN" dirty="0">
                <a:solidFill>
                  <a:srgbClr val="2D0EE4"/>
                </a:solidFill>
                <a:ea typeface="微软雅黑 Light" panose="020B0502040204020203" pitchFamily="34" charset="-122"/>
              </a:rPr>
              <a:t>commit </a:t>
            </a:r>
            <a:r>
              <a:rPr lang="en-US" altLang="zh-CN" dirty="0" err="1">
                <a:solidFill>
                  <a:srgbClr val="2D0EE4"/>
                </a:solidFill>
                <a:ea typeface="微软雅黑 Light" panose="020B0502040204020203" pitchFamily="34" charset="-122"/>
              </a:rPr>
              <a:t>tran</a:t>
            </a:r>
            <a:r>
              <a:rPr lang="zh-CN" altLang="en-US" sz="2000" dirty="0">
                <a:solidFill>
                  <a:srgbClr val="2D0EE4"/>
                </a:solidFill>
                <a:ea typeface="微软雅黑 Light" panose="020B0502040204020203" pitchFamily="34" charset="-122"/>
              </a:rPr>
              <a:t>      </a:t>
            </a:r>
          </a:p>
          <a:p>
            <a:pPr marL="287338" indent="-287338"/>
            <a:endParaRPr lang="zh-CN" altLang="en-US" sz="2000" dirty="0">
              <a:ea typeface="微软雅黑 Light" panose="020B0502040204020203" pitchFamily="34" charset="-122"/>
            </a:endParaRPr>
          </a:p>
          <a:p>
            <a:pPr marL="287338" indent="-287338"/>
            <a:endParaRPr lang="zh-CN" altLang="en-US" sz="2000" dirty="0">
              <a:ea typeface="微软雅黑 Light" panose="020B0502040204020203" pitchFamily="34" charset="-122"/>
            </a:endParaRPr>
          </a:p>
          <a:p>
            <a:pPr marL="287338" indent="-287338"/>
            <a:r>
              <a:rPr lang="en-US" altLang="zh-CN" sz="2000" dirty="0">
                <a:ea typeface="微软雅黑 Light" panose="020B0502040204020203" pitchFamily="34" charset="-122"/>
              </a:rPr>
              <a:t>---- </a:t>
            </a:r>
            <a:r>
              <a:rPr lang="zh-CN" altLang="en-US" sz="2000" dirty="0">
                <a:ea typeface="微软雅黑 Light" panose="020B0502040204020203" pitchFamily="34" charset="-122"/>
              </a:rPr>
              <a:t>只封锁了</a:t>
            </a:r>
            <a:r>
              <a:rPr lang="en-US" altLang="zh-CN" sz="2000" dirty="0">
                <a:ea typeface="微软雅黑 Light" panose="020B0502040204020203" pitchFamily="34" charset="-122"/>
              </a:rPr>
              <a:t>S</a:t>
            </a:r>
            <a:r>
              <a:rPr lang="zh-CN" altLang="en-US" sz="2000" dirty="0">
                <a:ea typeface="微软雅黑 Light" panose="020B0502040204020203" pitchFamily="34" charset="-122"/>
              </a:rPr>
              <a:t>中现有数据，但没有封锁未来可能加入的数据，即允许其它事务，</a:t>
            </a:r>
            <a:r>
              <a:rPr lang="en-US" altLang="zh-CN" sz="2000" dirty="0">
                <a:ea typeface="微软雅黑 Light" panose="020B0502040204020203" pitchFamily="34" charset="-122"/>
              </a:rPr>
              <a:t>e.g. T</a:t>
            </a:r>
            <a:r>
              <a:rPr lang="en-US" altLang="zh-CN" sz="2000" baseline="-25000" dirty="0">
                <a:ea typeface="微软雅黑 Light" panose="020B0502040204020203" pitchFamily="34" charset="-122"/>
              </a:rPr>
              <a:t>1</a:t>
            </a:r>
            <a:r>
              <a:rPr lang="zh-CN" altLang="en-US" sz="2000" dirty="0">
                <a:ea typeface="微软雅黑 Light" panose="020B0502040204020203" pitchFamily="34" charset="-122"/>
              </a:rPr>
              <a:t>，向</a:t>
            </a:r>
            <a:r>
              <a:rPr lang="en-US" altLang="zh-CN" sz="2000" dirty="0">
                <a:ea typeface="微软雅黑 Light" panose="020B0502040204020203" pitchFamily="34" charset="-122"/>
              </a:rPr>
              <a:t>S</a:t>
            </a:r>
            <a:r>
              <a:rPr lang="zh-CN" altLang="en-US" sz="2000" dirty="0">
                <a:ea typeface="微软雅黑 Light" panose="020B0502040204020203" pitchFamily="34" charset="-122"/>
              </a:rPr>
              <a:t>中新加入数据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8838978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D356D-4D46-4AAD-B4DE-965E7DC7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Serializable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12BA6F-09B3-435D-A5EC-9EB06F160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/>
              <a:t>在可重复读的基础上，防止幻象发生！</a:t>
            </a:r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/>
              <a:t>执行结果等价于</a:t>
            </a:r>
            <a:r>
              <a:rPr lang="en-US" altLang="zh-CN" dirty="0"/>
              <a:t>2</a:t>
            </a:r>
            <a:r>
              <a:rPr lang="zh-CN" altLang="en-US" dirty="0"/>
              <a:t>个事务的串行执行</a:t>
            </a:r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endParaRPr lang="en-US" altLang="zh-CN" dirty="0"/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r>
              <a:rPr lang="en-US" altLang="zh-CN" dirty="0"/>
              <a:t>Repeatable Read</a:t>
            </a:r>
            <a:r>
              <a:rPr lang="zh-CN" altLang="en-US" dirty="0"/>
              <a:t>的事务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在其生命周期中利用共享</a:t>
            </a:r>
            <a:r>
              <a:rPr lang="en-US" altLang="zh-CN" dirty="0"/>
              <a:t>S</a:t>
            </a:r>
            <a:r>
              <a:rPr lang="zh-CN" altLang="en-US" dirty="0"/>
              <a:t>锁，两次读取数据项</a:t>
            </a:r>
            <a:r>
              <a:rPr lang="en-US" altLang="zh-CN" dirty="0"/>
              <a:t>Q</a:t>
            </a:r>
            <a:r>
              <a:rPr lang="zh-CN" altLang="en-US" dirty="0"/>
              <a:t>，共享</a:t>
            </a:r>
            <a:r>
              <a:rPr lang="en-US" altLang="zh-CN" dirty="0"/>
              <a:t>S</a:t>
            </a:r>
            <a:r>
              <a:rPr lang="zh-CN" altLang="en-US" dirty="0"/>
              <a:t>锁直到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结束时才释放</a:t>
            </a:r>
          </a:p>
          <a:p>
            <a:pPr lvl="1"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/>
              <a:t>共享</a:t>
            </a:r>
            <a:r>
              <a:rPr lang="en-US" altLang="zh-CN" dirty="0"/>
              <a:t>S</a:t>
            </a:r>
            <a:r>
              <a:rPr lang="zh-CN" altLang="en-US" dirty="0"/>
              <a:t>锁遵循</a:t>
            </a:r>
            <a:r>
              <a:rPr lang="en-US" altLang="zh-CN" dirty="0" err="1"/>
              <a:t>rigurous</a:t>
            </a:r>
            <a:r>
              <a:rPr lang="en-US" altLang="zh-CN" dirty="0"/>
              <a:t> 2PL</a:t>
            </a:r>
          </a:p>
          <a:p>
            <a:pPr lvl="1"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/>
              <a:t> 当其它事务</a:t>
            </a:r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zh-CN" altLang="en-US" dirty="0"/>
              <a:t>持有互斥锁需要对数据项</a:t>
            </a:r>
            <a:r>
              <a:rPr lang="en-US" altLang="zh-CN" dirty="0"/>
              <a:t>Q</a:t>
            </a:r>
            <a:r>
              <a:rPr lang="zh-CN" altLang="en-US" dirty="0"/>
              <a:t>进行更新时，被阻塞，等到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结束释放</a:t>
            </a:r>
            <a:r>
              <a:rPr lang="en-US" altLang="zh-CN" dirty="0"/>
              <a:t>Q</a:t>
            </a:r>
            <a:r>
              <a:rPr lang="zh-CN" altLang="en-US" dirty="0"/>
              <a:t>上的锁之后，才能开始更新</a:t>
            </a:r>
            <a:r>
              <a:rPr lang="en-US" altLang="zh-CN" dirty="0"/>
              <a:t>Q</a:t>
            </a:r>
          </a:p>
          <a:p>
            <a:pPr lvl="1" eaLnBrk="1" hangingPunct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/>
              <a:t> 不仅封锁</a:t>
            </a:r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读取的现有数据，还要封锁未来有可能满足条件的数据（防止插入、修改）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E785A5-581C-4C2C-A5FB-03AE133B9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448F1-1340-4ED8-AAE7-74374D97AE7A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546907-50BF-45B7-B76C-AFF2E4BD6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599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71FA13-66B1-4CC2-BB7E-526DF421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Locks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756834-8E7D-430D-A8F9-6A89E1AFF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Concurrency-control manager/scheduler in DBMS grants lock to  transactions who want to access Q according to </a:t>
            </a:r>
            <a:r>
              <a:rPr lang="en-US" altLang="zh-CN" i="1" dirty="0">
                <a:solidFill>
                  <a:srgbClr val="2D0EE4"/>
                </a:solidFill>
                <a:cs typeface="Times New Roman" pitchFamily="18" charset="0"/>
              </a:rPr>
              <a:t>lock-compatibility</a:t>
            </a:r>
            <a:r>
              <a:rPr lang="en-US" altLang="zh-CN" dirty="0">
                <a:cs typeface="Times New Roman" pitchFamily="18" charset="0"/>
              </a:rPr>
              <a:t> matrix</a:t>
            </a:r>
            <a:endParaRPr lang="en-US" altLang="zh-CN" dirty="0"/>
          </a:p>
          <a:p>
            <a:pPr lvl="1"/>
            <a:r>
              <a:rPr lang="en-US" altLang="zh-CN" dirty="0">
                <a:cs typeface="Times New Roman" pitchFamily="18" charset="0"/>
              </a:rPr>
              <a:t>assuming that </a:t>
            </a:r>
            <a:r>
              <a:rPr lang="en-US" altLang="zh-CN" dirty="0" err="1">
                <a:cs typeface="Times New Roman" pitchFamily="18" charset="0"/>
              </a:rPr>
              <a:t>T</a:t>
            </a:r>
            <a:r>
              <a:rPr lang="en-US" altLang="zh-CN" baseline="-25000" dirty="0" err="1">
                <a:cs typeface="Times New Roman" pitchFamily="18" charset="0"/>
              </a:rPr>
              <a:t>i</a:t>
            </a:r>
            <a:r>
              <a:rPr lang="en-US" altLang="zh-CN" dirty="0">
                <a:cs typeface="Times New Roman" pitchFamily="18" charset="0"/>
              </a:rPr>
              <a:t> requests a lock of </a:t>
            </a:r>
            <a:r>
              <a:rPr lang="en-US" altLang="zh-CN" i="1" dirty="0">
                <a:cs typeface="Times New Roman" pitchFamily="18" charset="0"/>
              </a:rPr>
              <a:t>mode</a:t>
            </a:r>
            <a:r>
              <a:rPr lang="en-US" altLang="zh-CN" b="1" i="1" dirty="0">
                <a:cs typeface="Times New Roman" pitchFamily="18" charset="0"/>
              </a:rPr>
              <a:t> A</a:t>
            </a:r>
            <a:r>
              <a:rPr lang="en-US" altLang="zh-CN" dirty="0">
                <a:cs typeface="Times New Roman" pitchFamily="18" charset="0"/>
              </a:rPr>
              <a:t> on data item Q on which another transaction </a:t>
            </a:r>
            <a:r>
              <a:rPr lang="en-US" altLang="zh-CN" dirty="0" err="1">
                <a:cs typeface="Times New Roman" pitchFamily="18" charset="0"/>
              </a:rPr>
              <a:t>T</a:t>
            </a:r>
            <a:r>
              <a:rPr lang="en-US" altLang="zh-CN" baseline="-25000" dirty="0" err="1">
                <a:cs typeface="Times New Roman" pitchFamily="18" charset="0"/>
              </a:rPr>
              <a:t>j</a:t>
            </a:r>
            <a:r>
              <a:rPr lang="en-US" altLang="zh-CN" dirty="0">
                <a:cs typeface="Times New Roman" pitchFamily="18" charset="0"/>
              </a:rPr>
              <a:t> currently holds a lock of </a:t>
            </a:r>
            <a:r>
              <a:rPr lang="en-US" altLang="zh-CN" i="1" dirty="0">
                <a:cs typeface="Times New Roman" pitchFamily="18" charset="0"/>
              </a:rPr>
              <a:t>mode</a:t>
            </a:r>
            <a:r>
              <a:rPr lang="en-US" altLang="zh-CN" b="1" i="1" dirty="0">
                <a:cs typeface="Times New Roman" pitchFamily="18" charset="0"/>
              </a:rPr>
              <a:t> B</a:t>
            </a:r>
            <a:r>
              <a:rPr lang="en-US" altLang="zh-CN" dirty="0">
                <a:cs typeface="Times New Roman" pitchFamily="18" charset="0"/>
              </a:rPr>
              <a:t>, if </a:t>
            </a:r>
            <a:r>
              <a:rPr lang="en-US" altLang="zh-CN" dirty="0" err="1">
                <a:cs typeface="Times New Roman" pitchFamily="18" charset="0"/>
              </a:rPr>
              <a:t>T</a:t>
            </a:r>
            <a:r>
              <a:rPr lang="en-US" altLang="zh-CN" baseline="-25000" dirty="0" err="1">
                <a:cs typeface="Times New Roman" pitchFamily="18" charset="0"/>
              </a:rPr>
              <a:t>i</a:t>
            </a:r>
            <a:r>
              <a:rPr lang="en-US" altLang="zh-CN" baseline="-25000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can be granted a lock of</a:t>
            </a:r>
            <a:r>
              <a:rPr lang="en-US" altLang="zh-CN" i="1" dirty="0">
                <a:cs typeface="Times New Roman" pitchFamily="18" charset="0"/>
              </a:rPr>
              <a:t> mode A, </a:t>
            </a:r>
            <a:r>
              <a:rPr lang="en-US" altLang="zh-CN" dirty="0">
                <a:cs typeface="Times New Roman" pitchFamily="18" charset="0"/>
              </a:rPr>
              <a:t>then </a:t>
            </a:r>
            <a:r>
              <a:rPr lang="en-US" altLang="zh-CN" i="1" dirty="0">
                <a:cs typeface="Times New Roman" pitchFamily="18" charset="0"/>
              </a:rPr>
              <a:t>mode </a:t>
            </a:r>
            <a:r>
              <a:rPr lang="en-US" altLang="zh-CN" b="1" i="1" dirty="0">
                <a:cs typeface="Times New Roman" pitchFamily="18" charset="0"/>
              </a:rPr>
              <a:t>A </a:t>
            </a:r>
            <a:r>
              <a:rPr lang="en-US" altLang="zh-CN" i="1" dirty="0">
                <a:cs typeface="Times New Roman" pitchFamily="18" charset="0"/>
              </a:rPr>
              <a:t>is </a:t>
            </a:r>
            <a:r>
              <a:rPr lang="en-US" altLang="zh-CN" i="1" dirty="0">
                <a:solidFill>
                  <a:srgbClr val="2D0EE4"/>
                </a:solidFill>
                <a:cs typeface="Times New Roman" pitchFamily="18" charset="0"/>
              </a:rPr>
              <a:t>compatible with </a:t>
            </a:r>
            <a:r>
              <a:rPr lang="en-US" altLang="zh-CN" i="1" dirty="0">
                <a:cs typeface="Times New Roman" pitchFamily="18" charset="0"/>
              </a:rPr>
              <a:t>mode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b="1" i="1" dirty="0">
                <a:cs typeface="Times New Roman" pitchFamily="18" charset="0"/>
              </a:rPr>
              <a:t>B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CFDF63-282A-4F46-9BDF-B5C2412EA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6ED8-4234-4C5F-8B85-2A4414BB38B0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3246D8-BFAD-4A7C-A5AE-D0164185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graphicFrame>
        <p:nvGraphicFramePr>
          <p:cNvPr id="6" name="Group 3">
            <a:extLst>
              <a:ext uri="{FF2B5EF4-FFF2-40B4-BE49-F238E27FC236}">
                <a16:creationId xmlns:a16="http://schemas.microsoft.com/office/drawing/2014/main" id="{AF1D44F8-3A66-432B-B13A-209069373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873832"/>
              </p:ext>
            </p:extLst>
          </p:nvPr>
        </p:nvGraphicFramePr>
        <p:xfrm>
          <a:off x="3383215" y="3194363"/>
          <a:ext cx="4495800" cy="141605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6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 Box 21">
            <a:extLst>
              <a:ext uri="{FF2B5EF4-FFF2-40B4-BE49-F238E27FC236}">
                <a16:creationId xmlns:a16="http://schemas.microsoft.com/office/drawing/2014/main" id="{6719EC7F-F898-4F8E-B0EF-674560A60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3540" y="4746992"/>
            <a:ext cx="4494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Fig.18.1 Lock-compatibility matrix</a:t>
            </a:r>
          </a:p>
        </p:txBody>
      </p:sp>
      <p:sp>
        <p:nvSpPr>
          <p:cNvPr id="8" name="Line 22">
            <a:extLst>
              <a:ext uri="{FF2B5EF4-FFF2-40B4-BE49-F238E27FC236}">
                <a16:creationId xmlns:a16="http://schemas.microsoft.com/office/drawing/2014/main" id="{E9BC1C3F-6572-4DB3-B358-1B20EACEE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3215" y="3194363"/>
            <a:ext cx="10668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Text Box 23">
            <a:extLst>
              <a:ext uri="{FF2B5EF4-FFF2-40B4-BE49-F238E27FC236}">
                <a16:creationId xmlns:a16="http://schemas.microsoft.com/office/drawing/2014/main" id="{D7B9255C-AE19-4985-A4DD-72ACDA401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3540" y="3235638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i="1" dirty="0">
                <a:solidFill>
                  <a:srgbClr val="2D0EE4"/>
                </a:solidFill>
                <a:latin typeface="+mn-lt"/>
              </a:rPr>
              <a:t>A</a:t>
            </a:r>
          </a:p>
        </p:txBody>
      </p:sp>
      <p:sp>
        <p:nvSpPr>
          <p:cNvPr id="10" name="Text Box 24">
            <a:extLst>
              <a:ext uri="{FF2B5EF4-FFF2-40B4-BE49-F238E27FC236}">
                <a16:creationId xmlns:a16="http://schemas.microsoft.com/office/drawing/2014/main" id="{1D1F2CB6-C231-4F3F-B8F7-12D41A00C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9015" y="3145151"/>
            <a:ext cx="3577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i="1" dirty="0">
                <a:solidFill>
                  <a:srgbClr val="2D0EE4"/>
                </a:solidFill>
                <a:latin typeface="+mn-lt"/>
              </a:rPr>
              <a:t>B</a:t>
            </a:r>
          </a:p>
        </p:txBody>
      </p:sp>
      <p:sp>
        <p:nvSpPr>
          <p:cNvPr id="11" name="Text Box 27">
            <a:extLst>
              <a:ext uri="{FF2B5EF4-FFF2-40B4-BE49-F238E27FC236}">
                <a16:creationId xmlns:a16="http://schemas.microsoft.com/office/drawing/2014/main" id="{F29ADE90-42E7-4C00-932C-5299ADC9D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3002" y="3188013"/>
            <a:ext cx="3818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cs typeface="Times New Roman" pitchFamily="18" charset="0"/>
              </a:rPr>
              <a:t>T</a:t>
            </a:r>
            <a:r>
              <a:rPr lang="en-US" altLang="zh-CN" baseline="-25000">
                <a:latin typeface="+mn-lt"/>
                <a:cs typeface="Times New Roman" pitchFamily="18" charset="0"/>
              </a:rPr>
              <a:t>i</a:t>
            </a:r>
            <a:endParaRPr lang="zh-CN" altLang="en-US">
              <a:latin typeface="+mn-lt"/>
              <a:cs typeface="Times New Roman" pitchFamily="18" charset="0"/>
            </a:endParaRPr>
          </a:p>
        </p:txBody>
      </p:sp>
      <p:sp>
        <p:nvSpPr>
          <p:cNvPr id="12" name="Text Box 28">
            <a:extLst>
              <a:ext uri="{FF2B5EF4-FFF2-40B4-BE49-F238E27FC236}">
                <a16:creationId xmlns:a16="http://schemas.microsoft.com/office/drawing/2014/main" id="{DF1DD0AF-F8DF-46E0-A518-F0D73E7C6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8340" y="2740338"/>
            <a:ext cx="3850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cs typeface="Times New Roman" pitchFamily="18" charset="0"/>
              </a:rPr>
              <a:t>T</a:t>
            </a:r>
            <a:r>
              <a:rPr lang="en-US" altLang="zh-CN" baseline="-25000">
                <a:latin typeface="+mn-lt"/>
                <a:cs typeface="Times New Roman" pitchFamily="18" charset="0"/>
              </a:rPr>
              <a:t>j</a:t>
            </a:r>
            <a:endParaRPr lang="zh-CN" alt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1249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1BE156-2D2F-40AA-AA1C-21E3CA1D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70A50C-4056-4442-9416-3A7AC8943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D18AA-E09E-4FD9-A2EA-93894E720BCA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43701CE-2783-4E1C-9CEB-5C570C943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363" y="304800"/>
            <a:ext cx="11653837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dirty="0">
                <a:ea typeface="微软雅黑 Light" panose="020B0502040204020203" pitchFamily="34" charset="-122"/>
              </a:rPr>
              <a:t>        </a:t>
            </a:r>
            <a:r>
              <a:rPr lang="zh-CN" altLang="en-US" sz="2000" dirty="0">
                <a:ea typeface="微软雅黑 Light" panose="020B0502040204020203" pitchFamily="34" charset="-122"/>
              </a:rPr>
              <a:t>连接</a:t>
            </a:r>
            <a:r>
              <a:rPr lang="en-US" altLang="zh-CN" sz="2000" dirty="0">
                <a:ea typeface="微软雅黑 Light" panose="020B0502040204020203" pitchFamily="34" charset="-122"/>
              </a:rPr>
              <a:t>T</a:t>
            </a:r>
            <a:r>
              <a:rPr lang="en-US" altLang="zh-CN" sz="2000" baseline="-25000" dirty="0">
                <a:ea typeface="微软雅黑 Light" panose="020B0502040204020203" pitchFamily="34" charset="-122"/>
              </a:rPr>
              <a:t>1</a:t>
            </a:r>
            <a:r>
              <a:rPr lang="en-US" altLang="zh-CN" sz="2000" dirty="0">
                <a:ea typeface="微软雅黑 Light" panose="020B0502040204020203" pitchFamily="34" charset="-122"/>
              </a:rPr>
              <a:t>:</a:t>
            </a:r>
            <a:r>
              <a:rPr lang="zh-CN" altLang="en-US" sz="2000" dirty="0">
                <a:ea typeface="微软雅黑 Light" panose="020B0502040204020203" pitchFamily="34" charset="-122"/>
              </a:rPr>
              <a:t>                                          连接</a:t>
            </a:r>
            <a:r>
              <a:rPr lang="en-US" altLang="zh-CN" sz="2000" dirty="0">
                <a:ea typeface="微软雅黑 Light" panose="020B0502040204020203" pitchFamily="34" charset="-122"/>
              </a:rPr>
              <a:t>T</a:t>
            </a:r>
            <a:r>
              <a:rPr lang="en-US" altLang="zh-CN" sz="2000" baseline="-25000" dirty="0">
                <a:ea typeface="微软雅黑 Light" panose="020B0502040204020203" pitchFamily="34" charset="-122"/>
              </a:rPr>
              <a:t>2</a:t>
            </a:r>
            <a:r>
              <a:rPr lang="en-US" altLang="zh-CN" sz="2000" dirty="0">
                <a:ea typeface="微软雅黑 Light" panose="020B0502040204020203" pitchFamily="34" charset="-122"/>
              </a:rPr>
              <a:t>: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set transaction isolation level SERIALIZABLE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</a:t>
            </a:r>
            <a:r>
              <a:rPr lang="en-US" altLang="zh-CN" sz="2000" dirty="0">
                <a:solidFill>
                  <a:schemeClr val="folHlink"/>
                </a:solidFill>
                <a:ea typeface="微软雅黑 Light" panose="020B0502040204020203" pitchFamily="34" charset="-122"/>
              </a:rPr>
              <a:t>                                          </a:t>
            </a:r>
            <a:r>
              <a:rPr lang="en-US" altLang="zh-CN" dirty="0">
                <a:solidFill>
                  <a:srgbClr val="2D0EE4"/>
                </a:solidFill>
                <a:ea typeface="微软雅黑 Light" panose="020B0502040204020203" pitchFamily="34" charset="-122"/>
              </a:rPr>
              <a:t>begin </a:t>
            </a:r>
            <a:r>
              <a:rPr lang="en-US" altLang="zh-CN" dirty="0" err="1">
                <a:solidFill>
                  <a:srgbClr val="2D0EE4"/>
                </a:solidFill>
                <a:ea typeface="微软雅黑 Light" panose="020B0502040204020203" pitchFamily="34" charset="-122"/>
              </a:rPr>
              <a:t>tran</a:t>
            </a:r>
            <a:endParaRPr lang="en-US" altLang="zh-CN" dirty="0">
              <a:solidFill>
                <a:srgbClr val="2D0EE4"/>
              </a:solidFill>
              <a:ea typeface="微软雅黑 Light" panose="020B0502040204020203" pitchFamily="34" charset="-122"/>
            </a:endParaRP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select SNAME from S 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where SNAME like ‘</a:t>
            </a:r>
            <a:r>
              <a:rPr lang="zh-CN" altLang="en-US" sz="2000" dirty="0">
                <a:ea typeface="微软雅黑 Light" panose="020B0502040204020203" pitchFamily="34" charset="-122"/>
              </a:rPr>
              <a:t>王</a:t>
            </a:r>
            <a:r>
              <a:rPr lang="en-US" altLang="zh-CN" sz="2000" dirty="0">
                <a:ea typeface="微软雅黑 Light" panose="020B0502040204020203" pitchFamily="34" charset="-122"/>
              </a:rPr>
              <a:t>%’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zh-CN" altLang="en-US" sz="2000" dirty="0">
                <a:ea typeface="微软雅黑 Light" panose="020B0502040204020203" pitchFamily="34" charset="-122"/>
              </a:rPr>
              <a:t>                                              </a:t>
            </a:r>
            <a:r>
              <a:rPr lang="en-US" altLang="zh-CN" sz="2000" dirty="0">
                <a:ea typeface="微软雅黑 Light" panose="020B0502040204020203" pitchFamily="34" charset="-122"/>
              </a:rPr>
              <a:t>-----</a:t>
            </a:r>
            <a:r>
              <a:rPr lang="zh-CN" altLang="en-US" sz="2000" dirty="0">
                <a:ea typeface="微软雅黑 Light" panose="020B0502040204020203" pitchFamily="34" charset="-122"/>
              </a:rPr>
              <a:t>只有一个学生姓名为‘王红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endParaRPr lang="en-US" altLang="zh-CN" sz="2000" dirty="0">
              <a:ea typeface="微软雅黑 Light" panose="020B0502040204020203" pitchFamily="34" charset="-122"/>
            </a:endParaRP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Insert into S values</a:t>
            </a:r>
          </a:p>
          <a:p>
            <a:pPr marL="287338" indent="-287338">
              <a:lnSpc>
                <a:spcPct val="7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   (‘s08’, ‘</a:t>
            </a:r>
            <a:r>
              <a:rPr lang="zh-CN" altLang="en-US" sz="2000" dirty="0">
                <a:ea typeface="微软雅黑 Light" panose="020B0502040204020203" pitchFamily="34" charset="-122"/>
              </a:rPr>
              <a:t>王明’</a:t>
            </a:r>
            <a:r>
              <a:rPr lang="en-US" altLang="zh-CN" sz="2000" dirty="0">
                <a:ea typeface="微软雅黑 Light" panose="020B0502040204020203" pitchFamily="34" charset="-122"/>
              </a:rPr>
              <a:t>, 23, 1)</a:t>
            </a:r>
          </a:p>
          <a:p>
            <a:pPr marL="287338" indent="-287338">
              <a:lnSpc>
                <a:spcPct val="7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---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阻塞，显示“正在执行批查询</a:t>
            </a:r>
            <a:r>
              <a:rPr lang="zh-CN" altLang="en-US" sz="2000" dirty="0">
                <a:solidFill>
                  <a:schemeClr val="hlink"/>
                </a:solidFill>
                <a:ea typeface="微软雅黑 Light" panose="020B0502040204020203" pitchFamily="34" charset="-122"/>
              </a:rPr>
              <a:t>”</a:t>
            </a:r>
            <a:r>
              <a:rPr lang="zh-CN" altLang="en-US" sz="2000" dirty="0">
                <a:ea typeface="微软雅黑 Light" panose="020B0502040204020203" pitchFamily="34" charset="-122"/>
              </a:rPr>
              <a:t> </a:t>
            </a:r>
          </a:p>
          <a:p>
            <a:pPr marL="287338" indent="-287338"/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        </a:t>
            </a:r>
          </a:p>
          <a:p>
            <a:pPr marL="287338" indent="-287338"/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         select SNAME from S </a:t>
            </a:r>
          </a:p>
          <a:p>
            <a:pPr marL="665163" lvl="1" indent="-187325"/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  where  </a:t>
            </a:r>
            <a:r>
              <a:rPr lang="en-US" altLang="zh-CN" dirty="0">
                <a:ea typeface="微软雅黑 Light" panose="020B0502040204020203" pitchFamily="34" charset="-122"/>
              </a:rPr>
              <a:t>SNAME like ‘</a:t>
            </a:r>
            <a:r>
              <a:rPr lang="zh-CN" altLang="en-US" dirty="0">
                <a:ea typeface="微软雅黑 Light" panose="020B0502040204020203" pitchFamily="34" charset="-122"/>
              </a:rPr>
              <a:t>王</a:t>
            </a:r>
            <a:r>
              <a:rPr lang="en-US" altLang="zh-CN" dirty="0">
                <a:ea typeface="微软雅黑 Light" panose="020B0502040204020203" pitchFamily="34" charset="-122"/>
              </a:rPr>
              <a:t>%’</a:t>
            </a:r>
            <a:endParaRPr lang="zh-CN" altLang="en-US" sz="2000" dirty="0">
              <a:ea typeface="微软雅黑 Light" panose="020B0502040204020203" pitchFamily="34" charset="-122"/>
            </a:endParaRPr>
          </a:p>
          <a:p>
            <a:pPr marL="665163" lvl="1" indent="-187325"/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                                               -----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显示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个学生姓名为‘王红’</a:t>
            </a:r>
          </a:p>
          <a:p>
            <a:pPr marL="287338" indent="-287338"/>
            <a:r>
              <a:rPr lang="zh-CN" altLang="en-US" sz="2000" dirty="0">
                <a:solidFill>
                  <a:schemeClr val="hlink"/>
                </a:solidFill>
                <a:ea typeface="微软雅黑 Light" panose="020B0502040204020203" pitchFamily="34" charset="-122"/>
              </a:rPr>
              <a:t>                                                      </a:t>
            </a:r>
            <a:r>
              <a:rPr lang="en-US" altLang="zh-CN" dirty="0">
                <a:solidFill>
                  <a:srgbClr val="2D0EE4"/>
                </a:solidFill>
                <a:ea typeface="微软雅黑 Light" panose="020B0502040204020203" pitchFamily="34" charset="-122"/>
              </a:rPr>
              <a:t>commit </a:t>
            </a:r>
            <a:r>
              <a:rPr lang="en-US" altLang="zh-CN" dirty="0" err="1">
                <a:solidFill>
                  <a:srgbClr val="2D0EE4"/>
                </a:solidFill>
                <a:ea typeface="微软雅黑 Light" panose="020B0502040204020203" pitchFamily="34" charset="-122"/>
              </a:rPr>
              <a:t>tran</a:t>
            </a:r>
            <a:r>
              <a:rPr lang="zh-CN" altLang="en-US" sz="2000" dirty="0">
                <a:ea typeface="微软雅黑 Light" panose="020B0502040204020203" pitchFamily="34" charset="-122"/>
              </a:rPr>
              <a:t>      </a:t>
            </a:r>
          </a:p>
          <a:p>
            <a:pPr marL="287338" indent="-287338"/>
            <a:endParaRPr lang="zh-CN" altLang="en-US" sz="2000" dirty="0">
              <a:ea typeface="微软雅黑 Light" panose="020B0502040204020203" pitchFamily="34" charset="-122"/>
            </a:endParaRPr>
          </a:p>
          <a:p>
            <a:pPr marL="287338" indent="-287338"/>
            <a:endParaRPr lang="zh-CN" altLang="en-US" sz="2000" dirty="0">
              <a:ea typeface="微软雅黑 Light" panose="020B0502040204020203" pitchFamily="34" charset="-122"/>
            </a:endParaRPr>
          </a:p>
          <a:p>
            <a:pPr marL="287338" indent="-287338"/>
            <a:r>
              <a:rPr lang="en-US" altLang="zh-CN" sz="2000" dirty="0">
                <a:ea typeface="微软雅黑 Light" panose="020B0502040204020203" pitchFamily="34" charset="-122"/>
              </a:rPr>
              <a:t>---- </a:t>
            </a:r>
            <a:r>
              <a:rPr lang="zh-CN" altLang="en-US" sz="2000" dirty="0">
                <a:ea typeface="微软雅黑 Light" panose="020B0502040204020203" pitchFamily="34" charset="-122"/>
              </a:rPr>
              <a:t>封锁了</a:t>
            </a:r>
            <a:r>
              <a:rPr lang="en-US" altLang="zh-CN" sz="2000" dirty="0">
                <a:ea typeface="微软雅黑 Light" panose="020B0502040204020203" pitchFamily="34" charset="-122"/>
              </a:rPr>
              <a:t>S</a:t>
            </a:r>
            <a:r>
              <a:rPr lang="zh-CN" altLang="en-US" sz="2000" dirty="0">
                <a:ea typeface="微软雅黑 Light" panose="020B0502040204020203" pitchFamily="34" charset="-122"/>
              </a:rPr>
              <a:t>中现有数据，封锁未来可能加入的数据，即不允许其它事务，</a:t>
            </a:r>
            <a:r>
              <a:rPr lang="en-US" altLang="zh-CN" sz="2000" dirty="0">
                <a:ea typeface="微软雅黑 Light" panose="020B0502040204020203" pitchFamily="34" charset="-122"/>
              </a:rPr>
              <a:t>e.g. T</a:t>
            </a:r>
            <a:r>
              <a:rPr lang="en-US" altLang="zh-CN" sz="2000" baseline="-25000" dirty="0">
                <a:ea typeface="微软雅黑 Light" panose="020B0502040204020203" pitchFamily="34" charset="-122"/>
              </a:rPr>
              <a:t>1</a:t>
            </a:r>
            <a:r>
              <a:rPr lang="zh-CN" altLang="en-US" sz="2000" dirty="0">
                <a:ea typeface="微软雅黑 Light" panose="020B0502040204020203" pitchFamily="34" charset="-122"/>
              </a:rPr>
              <a:t>，向</a:t>
            </a:r>
            <a:r>
              <a:rPr lang="en-US" altLang="zh-CN" sz="2000" dirty="0">
                <a:ea typeface="微软雅黑 Light" panose="020B0502040204020203" pitchFamily="34" charset="-122"/>
              </a:rPr>
              <a:t>S</a:t>
            </a:r>
            <a:r>
              <a:rPr lang="zh-CN" altLang="en-US" sz="2000" dirty="0">
                <a:ea typeface="微软雅黑 Light" panose="020B0502040204020203" pitchFamily="34" charset="-122"/>
              </a:rPr>
              <a:t>中新加入数据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048816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7CC2A0-D198-44F0-98DE-C9CE10E3F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86B788-C7A8-4133-ABE9-0481F937E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BFA57-ACB9-416B-A083-DCC439D4C5A9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DBEB5B2-24FD-4823-B38C-3C42F6B91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363" y="304800"/>
            <a:ext cx="8720137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dirty="0"/>
              <a:t>        </a:t>
            </a:r>
            <a:r>
              <a:rPr lang="zh-CN" altLang="en-US" sz="2000" dirty="0">
                <a:ea typeface="微软雅黑 Light" panose="020B0502040204020203" pitchFamily="34" charset="-122"/>
              </a:rPr>
              <a:t>连接</a:t>
            </a:r>
            <a:r>
              <a:rPr lang="en-US" altLang="zh-CN" sz="2000" dirty="0">
                <a:ea typeface="微软雅黑 Light" panose="020B0502040204020203" pitchFamily="34" charset="-122"/>
              </a:rPr>
              <a:t>T</a:t>
            </a:r>
            <a:r>
              <a:rPr lang="en-US" altLang="zh-CN" sz="2000" baseline="-25000" dirty="0">
                <a:ea typeface="微软雅黑 Light" panose="020B0502040204020203" pitchFamily="34" charset="-122"/>
              </a:rPr>
              <a:t>1</a:t>
            </a:r>
            <a:r>
              <a:rPr lang="en-US" altLang="zh-CN" sz="2000" dirty="0">
                <a:ea typeface="微软雅黑 Light" panose="020B0502040204020203" pitchFamily="34" charset="-122"/>
              </a:rPr>
              <a:t>:</a:t>
            </a:r>
            <a:r>
              <a:rPr lang="zh-CN" altLang="en-US" sz="2000" dirty="0">
                <a:ea typeface="微软雅黑 Light" panose="020B0502040204020203" pitchFamily="34" charset="-122"/>
              </a:rPr>
              <a:t>                                          连接</a:t>
            </a:r>
            <a:r>
              <a:rPr lang="en-US" altLang="zh-CN" sz="2000" dirty="0">
                <a:ea typeface="微软雅黑 Light" panose="020B0502040204020203" pitchFamily="34" charset="-122"/>
              </a:rPr>
              <a:t>T</a:t>
            </a:r>
            <a:r>
              <a:rPr lang="en-US" altLang="zh-CN" sz="2000" baseline="-25000" dirty="0">
                <a:ea typeface="微软雅黑 Light" panose="020B0502040204020203" pitchFamily="34" charset="-122"/>
              </a:rPr>
              <a:t>2</a:t>
            </a:r>
            <a:r>
              <a:rPr lang="en-US" altLang="zh-CN" sz="2000" dirty="0">
                <a:ea typeface="微软雅黑 Light" panose="020B0502040204020203" pitchFamily="34" charset="-122"/>
              </a:rPr>
              <a:t>: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endParaRPr lang="en-US" altLang="zh-CN" sz="2000" dirty="0">
              <a:ea typeface="微软雅黑 Light" panose="020B0502040204020203" pitchFamily="34" charset="-122"/>
            </a:endParaRP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update S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set age=23</a:t>
            </a:r>
          </a:p>
          <a:p>
            <a:pPr marL="665163" lvl="1" indent="-187325"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where S#=‘S1’</a:t>
            </a:r>
          </a:p>
          <a:p>
            <a:pPr marL="287338" indent="-287338">
              <a:lnSpc>
                <a:spcPct val="7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         select  * </a:t>
            </a:r>
          </a:p>
          <a:p>
            <a:pPr marL="665163" lvl="1" indent="-187325"/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 from S (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READPAST</a:t>
            </a:r>
            <a:r>
              <a:rPr lang="en-US" altLang="zh-CN" sz="2000" dirty="0">
                <a:ea typeface="微软雅黑 Light" panose="020B0502040204020203" pitchFamily="34" charset="-122"/>
              </a:rPr>
              <a:t>)</a:t>
            </a:r>
            <a:endParaRPr lang="zh-CN" altLang="en-US" sz="2000" dirty="0">
              <a:ea typeface="微软雅黑 Light" panose="020B0502040204020203" pitchFamily="34" charset="-122"/>
            </a:endParaRPr>
          </a:p>
          <a:p>
            <a:pPr marL="665163" lvl="1" indent="-187325"/>
            <a:r>
              <a:rPr lang="en-US" altLang="zh-CN" sz="2000" dirty="0">
                <a:solidFill>
                  <a:schemeClr val="hlink"/>
                </a:solidFill>
                <a:ea typeface="微软雅黑 Light" panose="020B0502040204020203" pitchFamily="34" charset="-122"/>
              </a:rPr>
              <a:t>                                               </a:t>
            </a:r>
            <a:endParaRPr lang="zh-CN" altLang="en-US" sz="2000" dirty="0">
              <a:ea typeface="微软雅黑 Light" panose="020B0502040204020203" pitchFamily="34" charset="-122"/>
            </a:endParaRPr>
          </a:p>
          <a:p>
            <a:pPr marL="287338" indent="-287338"/>
            <a:r>
              <a:rPr lang="zh-CN" altLang="en-US" sz="2000" dirty="0">
                <a:ea typeface="微软雅黑 Light" panose="020B0502040204020203" pitchFamily="34" charset="-122"/>
              </a:rPr>
              <a:t>                                                  </a:t>
            </a:r>
            <a:r>
              <a:rPr lang="en-US" altLang="zh-CN" sz="2000" dirty="0">
                <a:ea typeface="微软雅黑 Light" panose="020B0502040204020203" pitchFamily="34" charset="-122"/>
              </a:rPr>
              <a:t>----SQL Server </a:t>
            </a:r>
            <a:r>
              <a:rPr lang="zh-CN" altLang="en-US" sz="2000" dirty="0">
                <a:ea typeface="微软雅黑 Light" panose="020B0502040204020203" pitchFamily="34" charset="-122"/>
              </a:rPr>
              <a:t>跳过</a:t>
            </a:r>
            <a:r>
              <a:rPr lang="en-US" altLang="zh-CN" dirty="0">
                <a:ea typeface="微软雅黑 Light" panose="020B0502040204020203" pitchFamily="34" charset="-122"/>
              </a:rPr>
              <a:t>S#=‘S1’</a:t>
            </a:r>
            <a:r>
              <a:rPr lang="zh-CN" altLang="en-US" dirty="0">
                <a:ea typeface="微软雅黑 Light" panose="020B0502040204020203" pitchFamily="34" charset="-122"/>
              </a:rPr>
              <a:t>的学生，返回其</a:t>
            </a:r>
          </a:p>
          <a:p>
            <a:pPr marL="287338" indent="-287338"/>
            <a:r>
              <a:rPr lang="zh-CN" altLang="en-US" dirty="0">
                <a:ea typeface="微软雅黑 Light" panose="020B0502040204020203" pitchFamily="34" charset="-122"/>
              </a:rPr>
              <a:t>                                               他全部学生</a:t>
            </a:r>
          </a:p>
        </p:txBody>
      </p:sp>
    </p:spTree>
    <p:extLst>
      <p:ext uri="{BB962C8B-B14F-4D97-AF65-F5344CB8AC3E}">
        <p14:creationId xmlns:p14="http://schemas.microsoft.com/office/powerpoint/2010/main" val="36743342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F9EC9-8456-49A7-9F28-D86C5F8D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0444DB-888B-412C-9E5B-2AEA1E3D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BF8936-5BDE-4B4C-A1A8-EF8997CAD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01AD7-FE9A-4764-8980-544D585CE84B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D9B50A-E8EB-434B-885C-1ABC2DC4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47049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6984EE-30DF-47C2-A3ED-6164ABC4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18.3  Multiple Granularity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97A8F9-1BAA-47FB-A7E9-EF6696D09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03197"/>
          </a:xfrm>
        </p:spPr>
        <p:txBody>
          <a:bodyPr>
            <a:normAutofit/>
          </a:bodyPr>
          <a:lstStyle/>
          <a:p>
            <a:r>
              <a:rPr lang="en-US" altLang="zh-CN" dirty="0"/>
              <a:t>Granularity of data items</a:t>
            </a:r>
          </a:p>
          <a:p>
            <a:pPr lvl="1" eaLnBrk="1" hangingPunct="1"/>
            <a:r>
              <a:rPr lang="en-US" altLang="zh-CN" b="1" dirty="0">
                <a:solidFill>
                  <a:schemeClr val="tx2"/>
                </a:solidFill>
              </a:rPr>
              <a:t> </a:t>
            </a:r>
            <a:r>
              <a:rPr lang="en-US" altLang="zh-CN" dirty="0"/>
              <a:t>the size of the data items to be accessed</a:t>
            </a:r>
            <a:r>
              <a:rPr lang="zh-CN" altLang="en-US" dirty="0"/>
              <a:t>，</a:t>
            </a:r>
            <a:r>
              <a:rPr lang="en-US" altLang="zh-CN" dirty="0"/>
              <a:t>or on which synchronization (</a:t>
            </a:r>
            <a:r>
              <a:rPr lang="en-US" altLang="zh-CN" dirty="0" err="1"/>
              <a:t>e.g</a:t>
            </a:r>
            <a:r>
              <a:rPr lang="en-US" altLang="zh-CN" dirty="0"/>
              <a:t> locking) is performed</a:t>
            </a:r>
          </a:p>
          <a:p>
            <a:pPr eaLnBrk="1" hangingPunct="1"/>
            <a:r>
              <a:rPr lang="en-US" altLang="zh-CN" dirty="0"/>
              <a:t>Multiple granularity</a:t>
            </a:r>
          </a:p>
          <a:p>
            <a:pPr lvl="1" eaLnBrk="1" hangingPunct="1"/>
            <a:r>
              <a:rPr lang="en-US" altLang="zh-CN" dirty="0"/>
              <a:t>allow  data items, which are accessed by transactions,  to be of various sizes</a:t>
            </a:r>
          </a:p>
          <a:p>
            <a:pPr lvl="1" eaLnBrk="1" hangingPunct="1"/>
            <a:r>
              <a:rPr lang="en-US" altLang="zh-CN" dirty="0"/>
              <a:t>define a hierarchy of data granularities, where the small granularities are nested within larger ones</a:t>
            </a:r>
          </a:p>
          <a:p>
            <a:r>
              <a:rPr lang="en-US" altLang="zh-CN" dirty="0">
                <a:latin typeface="Times New Roman" pitchFamily="18" charset="0"/>
              </a:rPr>
              <a:t>//</a:t>
            </a:r>
            <a:r>
              <a:rPr lang="zh-CN" altLang="en-US" dirty="0"/>
              <a:t>在关系数据库中可以加锁的数据对象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1.</a:t>
            </a:r>
            <a:r>
              <a:rPr lang="zh-CN" altLang="en-US" dirty="0"/>
              <a:t>逻辑单元</a:t>
            </a:r>
            <a:endParaRPr lang="en-US" altLang="zh-CN" dirty="0"/>
          </a:p>
          <a:p>
            <a:pPr lvl="2"/>
            <a:r>
              <a:rPr lang="zh-CN" altLang="en-US" dirty="0"/>
              <a:t>属性值、属性值集合、元组、关系、索引项、整个索引、整个数据库</a:t>
            </a:r>
          </a:p>
          <a:p>
            <a:pPr lvl="1"/>
            <a:r>
              <a:rPr lang="en-US" altLang="zh-CN" dirty="0"/>
              <a:t>2. </a:t>
            </a:r>
            <a:r>
              <a:rPr lang="zh-CN" altLang="en-US" dirty="0"/>
              <a:t>物理单元</a:t>
            </a:r>
            <a:endParaRPr lang="en-US" altLang="zh-CN" dirty="0"/>
          </a:p>
          <a:p>
            <a:pPr lvl="2"/>
            <a:r>
              <a:rPr lang="zh-CN" altLang="en-US" dirty="0"/>
              <a:t>数据页、索引页、数据块</a:t>
            </a:r>
            <a:r>
              <a:rPr lang="en-US" altLang="zh-CN" dirty="0"/>
              <a:t>, file</a:t>
            </a:r>
          </a:p>
          <a:p>
            <a:pPr lvl="1"/>
            <a:r>
              <a:rPr lang="en-US" altLang="zh-CN" dirty="0"/>
              <a:t>SQL Server </a:t>
            </a:r>
            <a:r>
              <a:rPr lang="zh-CN" altLang="en-US" dirty="0"/>
              <a:t>加锁粒度</a:t>
            </a:r>
            <a:r>
              <a:rPr lang="en-US" altLang="zh-CN" dirty="0"/>
              <a:t>/</a:t>
            </a:r>
            <a:r>
              <a:rPr lang="zh-CN" altLang="en-US" dirty="0"/>
              <a:t>对象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E6C276-10B4-4EBC-B09C-6EE6BF59E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130C6-C34D-4150-BC02-5EDDFEEFAA52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C4369E-8E7B-4B2D-A0F3-F91AC89F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sp>
        <p:nvSpPr>
          <p:cNvPr id="6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A836CF0-15CE-4DC2-852C-CAE21DC62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7868" y="5977649"/>
            <a:ext cx="367396" cy="215434"/>
          </a:xfrm>
          <a:prstGeom prst="actionButtonForwardNex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4331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565913D-4069-4EBE-BCF3-5804CDF9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4F8240-177E-45EA-B887-CE39A3303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4D1C4-1ACC-4FA4-882E-54ED4E0602B8}" type="datetime1">
              <a:rPr lang="zh-CN" altLang="en-US" smtClean="0"/>
              <a:t>2021/12/20</a:t>
            </a:fld>
            <a:endParaRPr lang="zh-CN" altLang="en-US" dirty="0"/>
          </a:p>
        </p:txBody>
      </p:sp>
      <p:pic>
        <p:nvPicPr>
          <p:cNvPr id="5" name="Picture 122" descr="I锁2">
            <a:extLst>
              <a:ext uri="{FF2B5EF4-FFF2-40B4-BE49-F238E27FC236}">
                <a16:creationId xmlns:a16="http://schemas.microsoft.com/office/drawing/2014/main" id="{96FCAD59-7689-4FE8-9FCA-BD22B8068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267" y="4013200"/>
            <a:ext cx="2984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7" descr="S锁">
            <a:extLst>
              <a:ext uri="{FF2B5EF4-FFF2-40B4-BE49-F238E27FC236}">
                <a16:creationId xmlns:a16="http://schemas.microsoft.com/office/drawing/2014/main" id="{569586C4-4990-4D99-A363-EEE6A2C4D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854" y="2725738"/>
            <a:ext cx="341313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9077DE47-38C3-4067-A441-ED735502A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792" y="1654175"/>
            <a:ext cx="2859087" cy="4994275"/>
          </a:xfrm>
          <a:prstGeom prst="can">
            <a:avLst>
              <a:gd name="adj" fmla="val 2657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 b="1">
              <a:ea typeface="微软雅黑 Light" panose="020B0502040204020203" pitchFamily="34" charset="-122"/>
            </a:endParaRPr>
          </a:p>
        </p:txBody>
      </p:sp>
      <p:graphicFrame>
        <p:nvGraphicFramePr>
          <p:cNvPr id="8" name="Group 121">
            <a:extLst>
              <a:ext uri="{FF2B5EF4-FFF2-40B4-BE49-F238E27FC236}">
                <a16:creationId xmlns:a16="http://schemas.microsoft.com/office/drawing/2014/main" id="{0448EDAC-C598-49B0-A8B7-2A971D986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767449"/>
              </p:ext>
            </p:extLst>
          </p:nvPr>
        </p:nvGraphicFramePr>
        <p:xfrm>
          <a:off x="5045417" y="3070225"/>
          <a:ext cx="1452562" cy="3048000"/>
        </p:xfrm>
        <a:graphic>
          <a:graphicData uri="http://schemas.openxmlformats.org/drawingml/2006/table">
            <a:tbl>
              <a:tblPr/>
              <a:tblGrid>
                <a:gridCol w="1452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" name="Text Box 39">
            <a:extLst>
              <a:ext uri="{FF2B5EF4-FFF2-40B4-BE49-F238E27FC236}">
                <a16:creationId xmlns:a16="http://schemas.microsoft.com/office/drawing/2014/main" id="{7F8A7797-3881-42DD-8A41-CC42F86FB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642" y="693738"/>
            <a:ext cx="439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>
                <a:latin typeface="+mn-lt"/>
                <a:ea typeface="微软雅黑 Light" panose="020B0502040204020203" pitchFamily="34" charset="-122"/>
              </a:rPr>
              <a:t>1</a:t>
            </a:r>
          </a:p>
        </p:txBody>
      </p:sp>
      <p:sp>
        <p:nvSpPr>
          <p:cNvPr id="10" name="Line 44">
            <a:extLst>
              <a:ext uri="{FF2B5EF4-FFF2-40B4-BE49-F238E27FC236}">
                <a16:creationId xmlns:a16="http://schemas.microsoft.com/office/drawing/2014/main" id="{E8C556EF-33AB-4BE7-A62B-ABAB619479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7304" y="1797050"/>
            <a:ext cx="720725" cy="0"/>
          </a:xfrm>
          <a:prstGeom prst="line">
            <a:avLst/>
          </a:prstGeom>
          <a:noFill/>
          <a:ln w="1905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1" name="Text Box 71">
            <a:extLst>
              <a:ext uri="{FF2B5EF4-FFF2-40B4-BE49-F238E27FC236}">
                <a16:creationId xmlns:a16="http://schemas.microsoft.com/office/drawing/2014/main" id="{FA5079A7-D77F-4CEA-BCE7-9E13A9535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517" y="1146175"/>
            <a:ext cx="1833066" cy="502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USE </a:t>
            </a: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StuDB</a:t>
            </a:r>
          </a:p>
          <a:p>
            <a:pPr eaLnBrk="1" hangingPunct="1"/>
            <a:endParaRPr lang="en-US" altLang="zh-CN" sz="2000">
              <a:latin typeface="+mn-lt"/>
              <a:ea typeface="微软雅黑 Light" panose="020B0502040204020203" pitchFamily="34" charset="-122"/>
            </a:endParaRPr>
          </a:p>
          <a:p>
            <a:pPr eaLnBrk="1" hangingPunct="1"/>
            <a:endParaRPr lang="en-US" altLang="zh-CN" sz="2000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Update </a:t>
            </a:r>
            <a:r>
              <a:rPr lang="en-US" altLang="zh-CN" sz="2000" b="1" i="1">
                <a:latin typeface="+mn-lt"/>
                <a:ea typeface="微软雅黑 Light" panose="020B0502040204020203" pitchFamily="34" charset="-122"/>
              </a:rPr>
              <a:t>Student</a:t>
            </a:r>
          </a:p>
          <a:p>
            <a:pPr eaLnBrk="1" hangingPunct="1">
              <a:lnSpc>
                <a:spcPct val="120000"/>
              </a:lnSpc>
            </a:pPr>
            <a:endParaRPr lang="en-US" altLang="zh-CN" sz="2000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Set  S#=S#+1</a:t>
            </a:r>
          </a:p>
          <a:p>
            <a:pPr eaLnBrk="1" hangingPunct="1">
              <a:lnSpc>
                <a:spcPct val="120000"/>
              </a:lnSpc>
            </a:pPr>
            <a:endParaRPr lang="en-US" altLang="zh-CN" sz="2000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Where </a:t>
            </a: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age&gt;22</a:t>
            </a:r>
          </a:p>
          <a:p>
            <a:pPr eaLnBrk="1" hangingPunct="1">
              <a:lnSpc>
                <a:spcPct val="120000"/>
              </a:lnSpc>
            </a:pPr>
            <a:endParaRPr lang="en-US" altLang="zh-CN" sz="2000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zh-CN" sz="2000" b="1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unlock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unlock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unlock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unlock</a:t>
            </a:r>
            <a:endParaRPr lang="en-US" altLang="zh-CN" sz="200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2" name="Rectangle 73">
            <a:extLst>
              <a:ext uri="{FF2B5EF4-FFF2-40B4-BE49-F238E27FC236}">
                <a16:creationId xmlns:a16="http://schemas.microsoft.com/office/drawing/2014/main" id="{67B55B1E-50D1-40AB-B0D5-211C60753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4329" y="1922463"/>
            <a:ext cx="7569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微软雅黑 Light" panose="020B0502040204020203" pitchFamily="34" charset="-122"/>
              </a:rPr>
              <a:t>StuDB</a:t>
            </a:r>
            <a:endParaRPr lang="zh-CN" altLang="en-US">
              <a:ea typeface="微软雅黑 Light" panose="020B0502040204020203" pitchFamily="34" charset="-122"/>
            </a:endParaRPr>
          </a:p>
        </p:txBody>
      </p:sp>
      <p:pic>
        <p:nvPicPr>
          <p:cNvPr id="13" name="Picture 74" descr="S锁">
            <a:extLst>
              <a:ext uri="{FF2B5EF4-FFF2-40B4-BE49-F238E27FC236}">
                <a16:creationId xmlns:a16="http://schemas.microsoft.com/office/drawing/2014/main" id="{60407B67-1DDA-4547-9A92-1174A8036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267" y="1608138"/>
            <a:ext cx="341312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76">
            <a:extLst>
              <a:ext uri="{FF2B5EF4-FFF2-40B4-BE49-F238E27FC236}">
                <a16:creationId xmlns:a16="http://schemas.microsoft.com/office/drawing/2014/main" id="{B755D0BF-1EC7-4A15-BA79-3F349D6D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7192" y="3581400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ea typeface="微软雅黑 Light" panose="020B0502040204020203" pitchFamily="34" charset="-122"/>
              </a:rPr>
              <a:t>③</a:t>
            </a:r>
          </a:p>
        </p:txBody>
      </p:sp>
      <p:sp>
        <p:nvSpPr>
          <p:cNvPr id="15" name="Text Box 77">
            <a:extLst>
              <a:ext uri="{FF2B5EF4-FFF2-40B4-BE49-F238E27FC236}">
                <a16:creationId xmlns:a16="http://schemas.microsoft.com/office/drawing/2014/main" id="{9CA34372-09C8-4EAB-A4F6-2C8CADA74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2604" y="11334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①</a:t>
            </a:r>
          </a:p>
        </p:txBody>
      </p:sp>
      <p:sp>
        <p:nvSpPr>
          <p:cNvPr id="16" name="Line 78">
            <a:extLst>
              <a:ext uri="{FF2B5EF4-FFF2-40B4-BE49-F238E27FC236}">
                <a16:creationId xmlns:a16="http://schemas.microsoft.com/office/drawing/2014/main" id="{412EABDC-B858-44AC-B92C-C33459D7D9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16629" y="1363663"/>
            <a:ext cx="333375" cy="1587"/>
          </a:xfrm>
          <a:prstGeom prst="line">
            <a:avLst/>
          </a:prstGeom>
          <a:noFill/>
          <a:ln w="19050">
            <a:solidFill>
              <a:srgbClr val="FFCF0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7" name="Line 79">
            <a:extLst>
              <a:ext uri="{FF2B5EF4-FFF2-40B4-BE49-F238E27FC236}">
                <a16:creationId xmlns:a16="http://schemas.microsoft.com/office/drawing/2014/main" id="{47E51C9B-E93E-44C2-9471-C83B2C4482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3179" y="1379538"/>
            <a:ext cx="0" cy="393700"/>
          </a:xfrm>
          <a:prstGeom prst="line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8" name="Text Box 82">
            <a:extLst>
              <a:ext uri="{FF2B5EF4-FFF2-40B4-BE49-F238E27FC236}">
                <a16:creationId xmlns:a16="http://schemas.microsoft.com/office/drawing/2014/main" id="{C8984DE3-C892-4A47-871E-F3C4225A8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2629" y="1443038"/>
            <a:ext cx="363538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chemeClr val="hlink"/>
                </a:solidFill>
                <a:latin typeface="+mn-lt"/>
                <a:ea typeface="微软雅黑 Light" panose="020B0502040204020203" pitchFamily="34" charset="-122"/>
              </a:rPr>
              <a:t>√</a:t>
            </a:r>
          </a:p>
        </p:txBody>
      </p:sp>
      <p:sp>
        <p:nvSpPr>
          <p:cNvPr id="19" name="Line 84">
            <a:extLst>
              <a:ext uri="{FF2B5EF4-FFF2-40B4-BE49-F238E27FC236}">
                <a16:creationId xmlns:a16="http://schemas.microsoft.com/office/drawing/2014/main" id="{68A9F6F8-7717-4600-9FC3-ED8A4D3388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1429" y="2898775"/>
            <a:ext cx="1373188" cy="0"/>
          </a:xfrm>
          <a:prstGeom prst="line">
            <a:avLst/>
          </a:prstGeom>
          <a:noFill/>
          <a:ln w="1905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0" name="Line 85">
            <a:extLst>
              <a:ext uri="{FF2B5EF4-FFF2-40B4-BE49-F238E27FC236}">
                <a16:creationId xmlns:a16="http://schemas.microsoft.com/office/drawing/2014/main" id="{44803D8B-3C98-46D2-BD27-331F34DE92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6467" y="2305050"/>
            <a:ext cx="333375" cy="1588"/>
          </a:xfrm>
          <a:prstGeom prst="line">
            <a:avLst/>
          </a:prstGeom>
          <a:noFill/>
          <a:ln w="19050">
            <a:solidFill>
              <a:srgbClr val="FFCF0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1" name="Line 86">
            <a:extLst>
              <a:ext uri="{FF2B5EF4-FFF2-40B4-BE49-F238E27FC236}">
                <a16:creationId xmlns:a16="http://schemas.microsoft.com/office/drawing/2014/main" id="{D431E3E9-7E11-4CF3-B018-8EAC002C71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3017" y="2320925"/>
            <a:ext cx="0" cy="554038"/>
          </a:xfrm>
          <a:prstGeom prst="line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2" name="Text Box 97">
            <a:extLst>
              <a:ext uri="{FF2B5EF4-FFF2-40B4-BE49-F238E27FC236}">
                <a16:creationId xmlns:a16="http://schemas.microsoft.com/office/drawing/2014/main" id="{FA95AE65-BADC-4FAB-8A22-2195A2B2C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9929" y="281781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④</a:t>
            </a:r>
          </a:p>
        </p:txBody>
      </p:sp>
      <p:sp>
        <p:nvSpPr>
          <p:cNvPr id="23" name="Line 98">
            <a:extLst>
              <a:ext uri="{FF2B5EF4-FFF2-40B4-BE49-F238E27FC236}">
                <a16:creationId xmlns:a16="http://schemas.microsoft.com/office/drawing/2014/main" id="{07CC8CBE-7745-4F9F-B8B8-D7EA3F4760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3192" y="3430588"/>
            <a:ext cx="0" cy="1233487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4" name="Line 100">
            <a:extLst>
              <a:ext uri="{FF2B5EF4-FFF2-40B4-BE49-F238E27FC236}">
                <a16:creationId xmlns:a16="http://schemas.microsoft.com/office/drawing/2014/main" id="{CF97D030-7FEB-4E97-A690-34DA8EB636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5892" y="4673600"/>
            <a:ext cx="1395412" cy="14288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5" name="Text Box 117">
            <a:extLst>
              <a:ext uri="{FF2B5EF4-FFF2-40B4-BE49-F238E27FC236}">
                <a16:creationId xmlns:a16="http://schemas.microsoft.com/office/drawing/2014/main" id="{7FD5790D-EEDB-4B61-8CB4-558A11A5D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2629" y="2703513"/>
            <a:ext cx="363538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chemeClr val="hlink"/>
                </a:solidFill>
                <a:latin typeface="+mn-lt"/>
                <a:ea typeface="微软雅黑 Light" panose="020B0502040204020203" pitchFamily="34" charset="-122"/>
              </a:rPr>
              <a:t>√</a:t>
            </a:r>
          </a:p>
        </p:txBody>
      </p:sp>
      <p:sp>
        <p:nvSpPr>
          <p:cNvPr id="26" name="Line 119">
            <a:extLst>
              <a:ext uri="{FF2B5EF4-FFF2-40B4-BE49-F238E27FC236}">
                <a16:creationId xmlns:a16="http://schemas.microsoft.com/office/drawing/2014/main" id="{B7CE5B57-FD22-4E00-9ED3-DF80EB4E69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86467" y="3192463"/>
            <a:ext cx="15875" cy="233362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pic>
        <p:nvPicPr>
          <p:cNvPr id="27" name="Picture 123" descr="I锁2">
            <a:extLst>
              <a:ext uri="{FF2B5EF4-FFF2-40B4-BE49-F238E27FC236}">
                <a16:creationId xmlns:a16="http://schemas.microsoft.com/office/drawing/2014/main" id="{D230C821-0C47-4DD6-94F8-298F2547A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92" y="5187950"/>
            <a:ext cx="2984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Line 130">
            <a:extLst>
              <a:ext uri="{FF2B5EF4-FFF2-40B4-BE49-F238E27FC236}">
                <a16:creationId xmlns:a16="http://schemas.microsoft.com/office/drawing/2014/main" id="{70DF7907-CDA0-442C-A742-699AC5E922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9954" y="3600450"/>
            <a:ext cx="1588" cy="1784350"/>
          </a:xfrm>
          <a:prstGeom prst="line">
            <a:avLst/>
          </a:prstGeom>
          <a:noFill/>
          <a:ln w="28575">
            <a:solidFill>
              <a:srgbClr val="66FF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9" name="Line 132">
            <a:extLst>
              <a:ext uri="{FF2B5EF4-FFF2-40B4-BE49-F238E27FC236}">
                <a16:creationId xmlns:a16="http://schemas.microsoft.com/office/drawing/2014/main" id="{C5CE9743-11FC-4D50-97EF-48EBC04035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1542" y="4208463"/>
            <a:ext cx="203200" cy="0"/>
          </a:xfrm>
          <a:prstGeom prst="line">
            <a:avLst/>
          </a:prstGeom>
          <a:noFill/>
          <a:ln w="28575">
            <a:solidFill>
              <a:srgbClr val="66FF33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30" name="Line 133">
            <a:extLst>
              <a:ext uri="{FF2B5EF4-FFF2-40B4-BE49-F238E27FC236}">
                <a16:creationId xmlns:a16="http://schemas.microsoft.com/office/drawing/2014/main" id="{4A5AE070-896C-4519-A51C-24E088890C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1542" y="5399088"/>
            <a:ext cx="217487" cy="0"/>
          </a:xfrm>
          <a:prstGeom prst="line">
            <a:avLst/>
          </a:prstGeom>
          <a:noFill/>
          <a:ln w="28575">
            <a:solidFill>
              <a:srgbClr val="66FF33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31" name="Text Box 140">
            <a:extLst>
              <a:ext uri="{FF2B5EF4-FFF2-40B4-BE49-F238E27FC236}">
                <a16:creationId xmlns:a16="http://schemas.microsoft.com/office/drawing/2014/main" id="{E5B5FF04-CEDB-4566-9069-3B753E6F3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779" y="4591050"/>
            <a:ext cx="363538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chemeClr val="hlink"/>
                </a:solidFill>
                <a:latin typeface="+mn-lt"/>
                <a:ea typeface="微软雅黑 Light" panose="020B0502040204020203" pitchFamily="34" charset="-122"/>
              </a:rPr>
              <a:t>√</a:t>
            </a:r>
          </a:p>
        </p:txBody>
      </p:sp>
      <p:sp>
        <p:nvSpPr>
          <p:cNvPr id="32" name="Text Box 142">
            <a:extLst>
              <a:ext uri="{FF2B5EF4-FFF2-40B4-BE49-F238E27FC236}">
                <a16:creationId xmlns:a16="http://schemas.microsoft.com/office/drawing/2014/main" id="{EF7FBFB4-3B77-4E93-B250-6BE15EBE2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1117" y="6119813"/>
            <a:ext cx="1963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table</a:t>
            </a:r>
            <a:r>
              <a:rPr lang="en-US" altLang="zh-CN" b="1">
                <a:latin typeface="+mn-lt"/>
                <a:ea typeface="微软雅黑 Light" panose="020B0502040204020203" pitchFamily="34" charset="-122"/>
              </a:rPr>
              <a:t> </a:t>
            </a:r>
            <a:r>
              <a:rPr lang="en-US" altLang="zh-CN" b="1" i="1">
                <a:latin typeface="+mn-lt"/>
                <a:ea typeface="微软雅黑 Light" panose="020B0502040204020203" pitchFamily="34" charset="-122"/>
              </a:rPr>
              <a:t>Student</a:t>
            </a:r>
          </a:p>
        </p:txBody>
      </p:sp>
      <p:sp>
        <p:nvSpPr>
          <p:cNvPr id="33" name="Rectangle 150">
            <a:extLst>
              <a:ext uri="{FF2B5EF4-FFF2-40B4-BE49-F238E27FC236}">
                <a16:creationId xmlns:a16="http://schemas.microsoft.com/office/drawing/2014/main" id="{D40CCFAC-F367-468B-955E-40E52262C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929" y="1146176"/>
            <a:ext cx="2744788" cy="515624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34" name="Text Box 97">
            <a:extLst>
              <a:ext uri="{FF2B5EF4-FFF2-40B4-BE49-F238E27FC236}">
                <a16:creationId xmlns:a16="http://schemas.microsoft.com/office/drawing/2014/main" id="{0C8298B6-9209-408F-883D-6D2270704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899" y="386091"/>
            <a:ext cx="70441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+mn-lt"/>
                <a:ea typeface="微软雅黑 Light" panose="020B0502040204020203" pitchFamily="34" charset="-122"/>
              </a:rPr>
              <a:t>自上而下四级加锁</a:t>
            </a:r>
            <a:r>
              <a:rPr lang="en-US" altLang="zh-CN" sz="2800" dirty="0">
                <a:latin typeface="+mn-lt"/>
                <a:ea typeface="微软雅黑 Light" panose="020B0502040204020203" pitchFamily="34" charset="-122"/>
              </a:rPr>
              <a:t>:   DB– table- row- attribute</a:t>
            </a:r>
          </a:p>
        </p:txBody>
      </p:sp>
      <p:sp>
        <p:nvSpPr>
          <p:cNvPr id="35" name="TextBox 73">
            <a:extLst>
              <a:ext uri="{FF2B5EF4-FFF2-40B4-BE49-F238E27FC236}">
                <a16:creationId xmlns:a16="http://schemas.microsoft.com/office/drawing/2014/main" id="{D9D1DA5F-FFAE-4036-9302-A7449558B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392" y="4603750"/>
            <a:ext cx="7904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>
                <a:latin typeface="+mn-lt"/>
                <a:ea typeface="微软雅黑 Light" panose="020B0502040204020203" pitchFamily="34" charset="-122"/>
              </a:rPr>
              <a:t>age=25</a:t>
            </a:r>
            <a:endParaRPr lang="zh-CN" altLang="en-US" sz="160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36" name="TextBox 73">
            <a:extLst>
              <a:ext uri="{FF2B5EF4-FFF2-40B4-BE49-F238E27FC236}">
                <a16:creationId xmlns:a16="http://schemas.microsoft.com/office/drawing/2014/main" id="{6140043B-7A6A-4953-8E0B-08F2F8317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6867" y="5194300"/>
            <a:ext cx="7904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>
                <a:latin typeface="+mn-lt"/>
                <a:ea typeface="微软雅黑 Light" panose="020B0502040204020203" pitchFamily="34" charset="-122"/>
              </a:rPr>
              <a:t>age=10</a:t>
            </a:r>
            <a:endParaRPr lang="zh-CN" altLang="en-US" sz="160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37" name="TextBox 73">
            <a:extLst>
              <a:ext uri="{FF2B5EF4-FFF2-40B4-BE49-F238E27FC236}">
                <a16:creationId xmlns:a16="http://schemas.microsoft.com/office/drawing/2014/main" id="{39090F5D-2F14-4821-871B-1AFD77889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3054" y="3473450"/>
            <a:ext cx="7842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>
                <a:latin typeface="+mn-lt"/>
                <a:ea typeface="微软雅黑 Light" panose="020B0502040204020203" pitchFamily="34" charset="-122"/>
              </a:rPr>
              <a:t>age=30</a:t>
            </a:r>
            <a:endParaRPr lang="zh-CN" altLang="en-US" sz="160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38" name="Text Box 140">
            <a:extLst>
              <a:ext uri="{FF2B5EF4-FFF2-40B4-BE49-F238E27FC236}">
                <a16:creationId xmlns:a16="http://schemas.microsoft.com/office/drawing/2014/main" id="{51253B3E-773F-4286-982F-D4E433D51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1904" y="3463925"/>
            <a:ext cx="363538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chemeClr val="hlink"/>
                </a:solidFill>
                <a:latin typeface="+mn-lt"/>
                <a:ea typeface="微软雅黑 Light" panose="020B0502040204020203" pitchFamily="34" charset="-122"/>
              </a:rPr>
              <a:t>√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47AAFD86-1D28-407B-8858-5DBF87BF8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1154" y="3810000"/>
            <a:ext cx="7904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>
                <a:latin typeface="+mn-lt"/>
                <a:ea typeface="微软雅黑 Light" panose="020B0502040204020203" pitchFamily="34" charset="-122"/>
              </a:rPr>
              <a:t>age=15</a:t>
            </a:r>
            <a:endParaRPr lang="zh-CN" altLang="en-US" sz="160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40" name="Text Box 80">
            <a:extLst>
              <a:ext uri="{FF2B5EF4-FFF2-40B4-BE49-F238E27FC236}">
                <a16:creationId xmlns:a16="http://schemas.microsoft.com/office/drawing/2014/main" id="{9505102D-6B29-4116-B258-7940CBF0F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5142" y="20732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②</a:t>
            </a:r>
          </a:p>
        </p:txBody>
      </p:sp>
      <p:sp>
        <p:nvSpPr>
          <p:cNvPr id="41" name="Line 104">
            <a:extLst>
              <a:ext uri="{FF2B5EF4-FFF2-40B4-BE49-F238E27FC236}">
                <a16:creationId xmlns:a16="http://schemas.microsoft.com/office/drawing/2014/main" id="{032E062E-E8B3-4110-8F1B-0A25CCB6C5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3592" y="3810000"/>
            <a:ext cx="1379537" cy="0"/>
          </a:xfrm>
          <a:prstGeom prst="line">
            <a:avLst/>
          </a:prstGeom>
          <a:noFill/>
          <a:ln w="28575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42" name="Text Box 105">
            <a:extLst>
              <a:ext uri="{FF2B5EF4-FFF2-40B4-BE49-F238E27FC236}">
                <a16:creationId xmlns:a16="http://schemas.microsoft.com/office/drawing/2014/main" id="{775271FD-065C-4D56-B726-B69D60547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6254" y="3332163"/>
            <a:ext cx="5116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>
                <a:latin typeface="+mn-lt"/>
                <a:ea typeface="微软雅黑 Light" panose="020B0502040204020203" pitchFamily="34" charset="-122"/>
              </a:rPr>
              <a:t>  S#</a:t>
            </a:r>
          </a:p>
        </p:txBody>
      </p:sp>
      <p:sp>
        <p:nvSpPr>
          <p:cNvPr id="43" name="Text Box 106">
            <a:extLst>
              <a:ext uri="{FF2B5EF4-FFF2-40B4-BE49-F238E27FC236}">
                <a16:creationId xmlns:a16="http://schemas.microsoft.com/office/drawing/2014/main" id="{014F9469-DD7D-4BFA-B696-7CCDC0014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6254" y="4522788"/>
            <a:ext cx="5116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>
                <a:latin typeface="+mn-lt"/>
                <a:ea typeface="微软雅黑 Light" panose="020B0502040204020203" pitchFamily="34" charset="-122"/>
              </a:rPr>
              <a:t>  S#</a:t>
            </a:r>
          </a:p>
        </p:txBody>
      </p:sp>
      <p:pic>
        <p:nvPicPr>
          <p:cNvPr id="44" name="Picture 94" descr="U锁">
            <a:extLst>
              <a:ext uri="{FF2B5EF4-FFF2-40B4-BE49-F238E27FC236}">
                <a16:creationId xmlns:a16="http://schemas.microsoft.com/office/drawing/2014/main" id="{BEAE8ABA-4C56-4D0A-9846-F51BF2582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579" y="4578350"/>
            <a:ext cx="2857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Line 99">
            <a:extLst>
              <a:ext uri="{FF2B5EF4-FFF2-40B4-BE49-F238E27FC236}">
                <a16:creationId xmlns:a16="http://schemas.microsoft.com/office/drawing/2014/main" id="{6E237265-7330-4068-8872-91DACE3C9C9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3929" y="3440113"/>
            <a:ext cx="1917700" cy="14287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pic>
        <p:nvPicPr>
          <p:cNvPr id="46" name="Picture 93" descr="U锁">
            <a:extLst>
              <a:ext uri="{FF2B5EF4-FFF2-40B4-BE49-F238E27FC236}">
                <a16:creationId xmlns:a16="http://schemas.microsoft.com/office/drawing/2014/main" id="{23AC8CC6-835B-48EA-BC2F-8F803866B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579" y="3330575"/>
            <a:ext cx="2857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122" descr="I锁2">
            <a:extLst>
              <a:ext uri="{FF2B5EF4-FFF2-40B4-BE49-F238E27FC236}">
                <a16:creationId xmlns:a16="http://schemas.microsoft.com/office/drawing/2014/main" id="{67A3EFF0-30A7-4045-A28E-D2BEDCDD1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92" y="3503613"/>
            <a:ext cx="29845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22" descr="I锁2">
            <a:extLst>
              <a:ext uri="{FF2B5EF4-FFF2-40B4-BE49-F238E27FC236}">
                <a16:creationId xmlns:a16="http://schemas.microsoft.com/office/drawing/2014/main" id="{B1DADF08-004C-41AD-B755-46FFA68B6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104" y="4722813"/>
            <a:ext cx="29845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Line 109">
            <a:extLst>
              <a:ext uri="{FF2B5EF4-FFF2-40B4-BE49-F238E27FC236}">
                <a16:creationId xmlns:a16="http://schemas.microsoft.com/office/drawing/2014/main" id="{34ECA5FD-C7E6-46DF-B23C-1A41B0452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3129" y="3614738"/>
            <a:ext cx="188913" cy="14287"/>
          </a:xfrm>
          <a:prstGeom prst="line">
            <a:avLst/>
          </a:prstGeom>
          <a:noFill/>
          <a:ln w="28575">
            <a:solidFill>
              <a:srgbClr val="66FF33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50" name="Line 110">
            <a:extLst>
              <a:ext uri="{FF2B5EF4-FFF2-40B4-BE49-F238E27FC236}">
                <a16:creationId xmlns:a16="http://schemas.microsoft.com/office/drawing/2014/main" id="{AD58E6AD-F624-4447-8FB0-442704C0ED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8842" y="4862513"/>
            <a:ext cx="203200" cy="0"/>
          </a:xfrm>
          <a:prstGeom prst="line">
            <a:avLst/>
          </a:prstGeom>
          <a:noFill/>
          <a:ln w="28575">
            <a:solidFill>
              <a:srgbClr val="66FF33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42876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73D65-6DBB-44F1-B835-9CB6C763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Multiple Granularity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18ED00-C3F6-41CA-BF52-DEBBA1ACC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Multiple granularity can be represented graphically as a tree</a:t>
            </a:r>
          </a:p>
          <a:p>
            <a:pPr lvl="1" eaLnBrk="1" hangingPunct="1"/>
            <a:r>
              <a:rPr lang="en-US" altLang="zh-CN" dirty="0"/>
              <a:t>refer to Fig. 18.15</a:t>
            </a:r>
          </a:p>
          <a:p>
            <a:endParaRPr lang="en-US" altLang="en-US" dirty="0">
              <a:solidFill>
                <a:srgbClr val="002060"/>
              </a:solidFill>
            </a:endParaRPr>
          </a:p>
          <a:p>
            <a:r>
              <a:rPr lang="en-US" altLang="en-US" dirty="0">
                <a:solidFill>
                  <a:srgbClr val="002060"/>
                </a:solidFill>
              </a:rPr>
              <a:t>Granularity of locking</a:t>
            </a:r>
          </a:p>
          <a:p>
            <a:pPr lvl="1"/>
            <a:r>
              <a:rPr lang="en-US" altLang="en-US" dirty="0"/>
              <a:t>level in tree where locking is done:</a:t>
            </a:r>
          </a:p>
          <a:p>
            <a:pPr lvl="2"/>
            <a:r>
              <a:rPr lang="en-US" altLang="en-US" b="1" dirty="0">
                <a:solidFill>
                  <a:srgbClr val="002060"/>
                </a:solidFill>
              </a:rPr>
              <a:t>fine granularity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(lower in tree), e.g. locking on tuple</a:t>
            </a:r>
          </a:p>
          <a:p>
            <a:pPr lvl="2"/>
            <a:r>
              <a:rPr lang="en-US" altLang="en-US" b="1" dirty="0">
                <a:solidFill>
                  <a:srgbClr val="002060"/>
                </a:solidFill>
              </a:rPr>
              <a:t>coarse granularity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(higher in tree):  e.g. locking on database</a:t>
            </a:r>
          </a:p>
          <a:p>
            <a:pPr marL="534987" lvl="2" indent="0">
              <a:buNone/>
            </a:pPr>
            <a:r>
              <a:rPr lang="en-US" altLang="en-US" dirty="0"/>
              <a:t> </a:t>
            </a:r>
          </a:p>
          <a:p>
            <a:r>
              <a:rPr lang="en-US" altLang="zh-CN" dirty="0"/>
              <a:t>Each node in the tree can be locked individually by lock primitives, e.g. </a:t>
            </a:r>
            <a:r>
              <a:rPr lang="en-US" altLang="zh-CN" dirty="0" err="1"/>
              <a:t>lock_S</a:t>
            </a:r>
            <a:r>
              <a:rPr lang="en-US" altLang="zh-CN" dirty="0"/>
              <a:t>(Q), </a:t>
            </a:r>
            <a:r>
              <a:rPr lang="en-US" altLang="zh-CN" dirty="0" err="1"/>
              <a:t>lock_X</a:t>
            </a:r>
            <a:r>
              <a:rPr lang="en-US" altLang="zh-CN" dirty="0"/>
              <a:t>(Q)</a:t>
            </a:r>
          </a:p>
          <a:p>
            <a:r>
              <a:rPr lang="en-US" altLang="en-US" dirty="0"/>
              <a:t>In addition, when a transaction locks a node in the tree </a:t>
            </a:r>
            <a:r>
              <a:rPr lang="en-US" altLang="en-US" i="1" dirty="0">
                <a:solidFill>
                  <a:srgbClr val="FF0000"/>
                </a:solidFill>
              </a:rPr>
              <a:t>explicitly</a:t>
            </a:r>
            <a:r>
              <a:rPr lang="en-US" altLang="en-US" dirty="0"/>
              <a:t>, it </a:t>
            </a:r>
            <a:r>
              <a:rPr lang="en-US" altLang="en-US" i="1" dirty="0">
                <a:solidFill>
                  <a:srgbClr val="FF0000"/>
                </a:solidFill>
              </a:rPr>
              <a:t>implicitly</a:t>
            </a:r>
            <a:r>
              <a:rPr lang="en-US" altLang="en-US" dirty="0"/>
              <a:t> </a:t>
            </a:r>
            <a:r>
              <a:rPr lang="en-US" altLang="en-US" dirty="0">
                <a:highlight>
                  <a:srgbClr val="FFFF00"/>
                </a:highlight>
              </a:rPr>
              <a:t>locks all the node's descendants</a:t>
            </a:r>
            <a:r>
              <a:rPr lang="en-US" altLang="en-US" dirty="0"/>
              <a:t> in the same mode</a:t>
            </a:r>
          </a:p>
          <a:p>
            <a:pPr lvl="1"/>
            <a:endParaRPr lang="en-US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EE1002-D143-4CDE-9FA4-2A9C3A65E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A6A3-D0FB-498D-8171-BF04A9F72EFE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5B8794-D95F-40E5-999A-F3840D9C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75</a:t>
            </a:fld>
            <a:endParaRPr lang="zh-CN" altLang="en-US" dirty="0"/>
          </a:p>
        </p:txBody>
      </p:sp>
      <p:sp>
        <p:nvSpPr>
          <p:cNvPr id="6" name="AutoShap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CE3292A-3749-455F-845D-18C664B93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404" y="1381942"/>
            <a:ext cx="319087" cy="180975"/>
          </a:xfrm>
          <a:prstGeom prst="actionButtonForwardNex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713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6C1E9-E873-4E90-9134-0136C042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Granularity Hierarchy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714BFA-F817-447E-9DA6-DDBE5FDB4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levels, starting from the coarsest (top) level are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database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area,  e.g. extent, page in SQL Server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record, tuple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444A8C-683E-4550-98F6-7F9541076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244D-6E1A-44EA-87E7-BB6B9120A1FC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712E8E-1CEB-4D52-81C4-82DE3BB7C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p:sp>
        <p:nvSpPr>
          <p:cNvPr id="7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EA4D04E-3DA5-4B47-A0D7-DC12390AB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01867" y="6291986"/>
            <a:ext cx="360362" cy="166687"/>
          </a:xfrm>
          <a:prstGeom prst="actionButtonBackPrevious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1E501440-238C-44C7-A166-7FADBB54996B}"/>
              </a:ext>
            </a:extLst>
          </p:cNvPr>
          <p:cNvGrpSpPr>
            <a:grpSpLocks/>
          </p:cNvGrpSpPr>
          <p:nvPr/>
        </p:nvGrpSpPr>
        <p:grpSpPr bwMode="auto">
          <a:xfrm>
            <a:off x="3455946" y="2448608"/>
            <a:ext cx="5761038" cy="2997200"/>
            <a:chOff x="930" y="366"/>
            <a:chExt cx="3629" cy="1888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C6373F2F-0DE1-4C88-B3E4-21C3E3A39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0" t="16000" r="1286" b="16571"/>
            <a:stretch>
              <a:fillRect/>
            </a:stretch>
          </p:blipFill>
          <p:spPr bwMode="auto">
            <a:xfrm>
              <a:off x="930" y="366"/>
              <a:ext cx="3629" cy="1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cmpd="dbl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64A8529E-DB4A-45E6-8EED-1541DDB79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2" y="667"/>
              <a:ext cx="24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dirty="0" err="1">
                  <a:latin typeface="+mn-lt"/>
                </a:rPr>
                <a:t>T</a:t>
              </a:r>
              <a:r>
                <a:rPr lang="en-US" altLang="zh-CN" baseline="-25000" dirty="0" err="1">
                  <a:latin typeface="+mn-lt"/>
                </a:rPr>
                <a:t>i</a:t>
              </a:r>
              <a:endParaRPr lang="zh-CN" altLang="en-US" baseline="-25000" dirty="0">
                <a:latin typeface="+mn-lt"/>
              </a:endParaRPr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D9E48B13-9A31-4842-B164-1D302EBCDE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6" y="838"/>
              <a:ext cx="549" cy="6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Dot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Text Box 8">
              <a:extLst>
                <a:ext uri="{FF2B5EF4-FFF2-40B4-BE49-F238E27FC236}">
                  <a16:creationId xmlns:a16="http://schemas.microsoft.com/office/drawing/2014/main" id="{070A4A4D-8E10-401D-84F5-08A3CB0D48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3" y="1187"/>
              <a:ext cx="24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dirty="0" err="1">
                  <a:latin typeface="+mn-lt"/>
                </a:rPr>
                <a:t>T</a:t>
              </a:r>
              <a:r>
                <a:rPr lang="en-US" altLang="zh-CN" baseline="-25000" dirty="0" err="1">
                  <a:latin typeface="+mn-lt"/>
                </a:rPr>
                <a:t>j</a:t>
              </a:r>
              <a:endParaRPr lang="zh-CN" altLang="en-US" baseline="-25000" dirty="0">
                <a:latin typeface="+mn-lt"/>
              </a:endParaRPr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BC2B968F-F662-488F-8A94-7A5BB1EF9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18" y="1393"/>
              <a:ext cx="752" cy="64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Dot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0402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963763-60D7-4939-947C-0706B547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Multiple Granularity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A92FD2-11D0-4C87-BD7B-A7CB480ED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/>
              <a:t>For example, in Fig. 18.15 (     ),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 has locked F</a:t>
            </a:r>
            <a:r>
              <a:rPr lang="en-US" altLang="zh-CN" baseline="-25000" dirty="0"/>
              <a:t>b</a:t>
            </a:r>
            <a:r>
              <a:rPr lang="en-US" altLang="zh-CN" dirty="0"/>
              <a:t> in the </a:t>
            </a:r>
            <a:r>
              <a:rPr lang="en-US" altLang="zh-CN" i="1" dirty="0">
                <a:solidFill>
                  <a:srgbClr val="0000FF"/>
                </a:solidFill>
              </a:rPr>
              <a:t>exclusive </a:t>
            </a:r>
            <a:r>
              <a:rPr lang="en-US" altLang="zh-CN" b="1" dirty="0"/>
              <a:t>mode </a:t>
            </a:r>
            <a:r>
              <a:rPr lang="en-US" altLang="zh-CN" dirty="0"/>
              <a:t>explicitly</a:t>
            </a:r>
          </a:p>
          <a:p>
            <a:pPr lvl="1" eaLnBrk="1" hangingPunct="1"/>
            <a:r>
              <a:rPr lang="en-US" altLang="zh-CN" dirty="0"/>
              <a:t> if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j</a:t>
            </a:r>
            <a:r>
              <a:rPr lang="en-US" altLang="zh-CN" dirty="0"/>
              <a:t> wishes to get a </a:t>
            </a:r>
            <a:r>
              <a:rPr lang="en-US" altLang="zh-CN" i="1" dirty="0">
                <a:solidFill>
                  <a:srgbClr val="0000FF"/>
                </a:solidFill>
              </a:rPr>
              <a:t>shared</a:t>
            </a:r>
            <a:r>
              <a:rPr lang="en-US" altLang="zh-CN" dirty="0"/>
              <a:t> or </a:t>
            </a:r>
            <a:r>
              <a:rPr lang="en-US" altLang="zh-CN" i="1" dirty="0">
                <a:solidFill>
                  <a:srgbClr val="0000FF"/>
                </a:solidFill>
              </a:rPr>
              <a:t>exclusive</a:t>
            </a:r>
            <a:r>
              <a:rPr lang="en-US" altLang="zh-CN" dirty="0"/>
              <a:t> lock on record r</a:t>
            </a:r>
            <a:r>
              <a:rPr lang="en-US" altLang="zh-CN" baseline="-25000" dirty="0"/>
              <a:t>b1</a:t>
            </a:r>
            <a:r>
              <a:rPr lang="en-US" altLang="zh-CN" dirty="0"/>
              <a:t>, then it has to wait</a:t>
            </a:r>
          </a:p>
          <a:p>
            <a:pPr lvl="1" eaLnBrk="1" hangingPunct="1"/>
            <a:r>
              <a:rPr lang="en-US" altLang="zh-CN" dirty="0"/>
              <a:t> if T</a:t>
            </a:r>
            <a:r>
              <a:rPr lang="en-US" altLang="zh-CN" baseline="-25000" dirty="0"/>
              <a:t>k</a:t>
            </a:r>
            <a:r>
              <a:rPr lang="en-US" altLang="zh-CN" dirty="0"/>
              <a:t> wishes to lock the entire database, that is, to lock the root node, it will not succeed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chemeClr val="tx2"/>
                </a:solidFill>
              </a:rPr>
              <a:t>Locking Granularity </a:t>
            </a:r>
            <a:r>
              <a:rPr lang="en-US" altLang="zh-CN" i="1" dirty="0">
                <a:solidFill>
                  <a:schemeClr val="tx2"/>
                </a:solidFill>
              </a:rPr>
              <a:t>vs</a:t>
            </a:r>
            <a:r>
              <a:rPr lang="en-US" altLang="zh-CN" dirty="0">
                <a:solidFill>
                  <a:schemeClr val="tx2"/>
                </a:solidFill>
              </a:rPr>
              <a:t> Concurrency and </a:t>
            </a:r>
            <a:endParaRPr lang="en-US" altLang="zh-CN" dirty="0"/>
          </a:p>
          <a:p>
            <a:pPr lvl="1" eaLnBrk="1" hangingPunct="1"/>
            <a:r>
              <a:rPr lang="en-US" altLang="zh-CN" b="1" dirty="0">
                <a:solidFill>
                  <a:schemeClr val="tx2"/>
                </a:solidFill>
              </a:rPr>
              <a:t>fine granularity</a:t>
            </a:r>
            <a:r>
              <a:rPr lang="en-US" altLang="zh-CN" dirty="0"/>
              <a:t>: high concurrency, high locking overhead</a:t>
            </a:r>
          </a:p>
          <a:p>
            <a:pPr lvl="1" eaLnBrk="1" hangingPunct="1"/>
            <a:r>
              <a:rPr lang="en-US" altLang="zh-CN" b="1" dirty="0">
                <a:solidFill>
                  <a:schemeClr val="tx2"/>
                </a:solidFill>
              </a:rPr>
              <a:t>coarse granularity</a:t>
            </a:r>
            <a:r>
              <a:rPr lang="en-US" altLang="zh-CN" dirty="0"/>
              <a:t>: low locking overhead, low concurrency</a:t>
            </a:r>
          </a:p>
          <a:p>
            <a:pPr marL="357188" lvl="1" indent="0" eaLnBrk="1" hangingPunct="1">
              <a:buNone/>
            </a:pPr>
            <a:r>
              <a:rPr lang="en-US" altLang="zh-CN" dirty="0"/>
              <a:t>// </a:t>
            </a:r>
            <a:r>
              <a:rPr lang="zh-CN" altLang="en-US" dirty="0"/>
              <a:t>锁粒度与事务并发执行的程度和 </a:t>
            </a:r>
            <a:r>
              <a:rPr lang="en-US" altLang="zh-CN" dirty="0"/>
              <a:t>DBMS</a:t>
            </a:r>
            <a:r>
              <a:rPr lang="zh-CN" altLang="en-US" dirty="0"/>
              <a:t>并发控制的开销密切相关</a:t>
            </a:r>
            <a:endParaRPr lang="en-US" altLang="zh-CN" dirty="0"/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dirty="0"/>
              <a:t>— </a:t>
            </a:r>
            <a:r>
              <a:rPr lang="zh-CN" altLang="en-US" dirty="0"/>
              <a:t>锁粒度大，系统中被加锁的数据项少，事务并发执行度低，</a:t>
            </a:r>
            <a:r>
              <a:rPr lang="en-US" altLang="zh-CN" dirty="0"/>
              <a:t>DBMS</a:t>
            </a:r>
            <a:r>
              <a:rPr lang="zh-CN" altLang="en-US" dirty="0"/>
              <a:t>并发控制开销小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dirty="0"/>
              <a:t>— </a:t>
            </a:r>
            <a:r>
              <a:rPr lang="zh-CN" altLang="en-US" dirty="0"/>
              <a:t>锁粒度小，被加锁的数据项多，事务并发度高，并发控制开销大</a:t>
            </a:r>
          </a:p>
          <a:p>
            <a:pPr lvl="1" eaLnBrk="1" hangingPunct="1"/>
            <a:r>
              <a:rPr lang="zh-CN" altLang="en-US" dirty="0"/>
              <a:t>实际数据库系统中，</a:t>
            </a:r>
            <a:r>
              <a:rPr lang="en-US" altLang="zh-CN" dirty="0"/>
              <a:t>DBMS</a:t>
            </a:r>
            <a:r>
              <a:rPr lang="zh-CN" altLang="en-US" dirty="0"/>
              <a:t>自动为事务访问的数据项选择加锁粒度</a:t>
            </a:r>
            <a:endParaRPr lang="en-US" altLang="zh-CN" dirty="0"/>
          </a:p>
          <a:p>
            <a:r>
              <a:rPr lang="zh-CN" altLang="en-US" dirty="0"/>
              <a:t>说明</a:t>
            </a:r>
            <a:endParaRPr lang="en-US" altLang="zh-CN" dirty="0"/>
          </a:p>
          <a:p>
            <a:pPr lvl="1"/>
            <a:r>
              <a:rPr lang="zh-CN" altLang="en-US" dirty="0"/>
              <a:t>从并行效率和管理成本角度，大多数数据库系统的最小加锁粒度是</a:t>
            </a:r>
            <a:r>
              <a:rPr lang="zh-CN" altLang="en-US" dirty="0">
                <a:solidFill>
                  <a:srgbClr val="FF0000"/>
                </a:solidFill>
              </a:rPr>
              <a:t>行级锁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5ADAC5-D007-4CA3-9AB9-FF0C75BFF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9C773-82F5-4299-A7EC-0A6DC9E34B51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5F28C8-1C54-4DD4-83EF-EEF19DCA3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77</a:t>
            </a:fld>
            <a:endParaRPr lang="zh-CN" altLang="en-US" dirty="0"/>
          </a:p>
        </p:txBody>
      </p:sp>
      <p:sp>
        <p:nvSpPr>
          <p:cNvPr id="6" name="AutoShap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40F37CB-C99A-41AC-A9AF-514A8985C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735" y="934159"/>
            <a:ext cx="319087" cy="180975"/>
          </a:xfrm>
          <a:prstGeom prst="actionButtonForwardNex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6722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3A697EC-9403-436E-914A-50A478E5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398FBD-EF42-43C4-A80B-E83508932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E2D2F-B772-43E7-83D0-DDB698812216}" type="datetime1">
              <a:rPr lang="zh-CN" altLang="en-US" smtClean="0"/>
              <a:t>2021/12/20</a:t>
            </a:fld>
            <a:endParaRPr lang="zh-CN" altLang="en-US" dirty="0"/>
          </a:p>
        </p:txBody>
      </p:sp>
      <p:pic>
        <p:nvPicPr>
          <p:cNvPr id="5" name="Picture 2" descr="S锁">
            <a:extLst>
              <a:ext uri="{FF2B5EF4-FFF2-40B4-BE49-F238E27FC236}">
                <a16:creationId xmlns:a16="http://schemas.microsoft.com/office/drawing/2014/main" id="{594F1721-754D-41D7-A2D9-8D0CBD3EF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487" y="2324142"/>
            <a:ext cx="341313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S锁">
            <a:extLst>
              <a:ext uri="{FF2B5EF4-FFF2-40B4-BE49-F238E27FC236}">
                <a16:creationId xmlns:a16="http://schemas.microsoft.com/office/drawing/2014/main" id="{793E10DB-0ADA-40C8-A3F5-43F0E490B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794" y="2350987"/>
            <a:ext cx="341313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D971AC3F-A75A-4536-A9B4-C35F51275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9607" y="2167811"/>
            <a:ext cx="11676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Student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10226377-3600-4DD5-B9FA-25B40F93E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707" y="350737"/>
            <a:ext cx="229711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transaction </a:t>
            </a:r>
            <a:r>
              <a:rPr lang="en-US" altLang="zh-CN" dirty="0" err="1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 err="1">
                <a:latin typeface="+mn-lt"/>
                <a:ea typeface="微软雅黑 Light" panose="020B0502040204020203" pitchFamily="34" charset="-122"/>
              </a:rPr>
              <a:t>i</a:t>
            </a:r>
            <a:r>
              <a:rPr lang="en-US" altLang="zh-CN" baseline="-25000" dirty="0">
                <a:latin typeface="+mn-lt"/>
                <a:ea typeface="微软雅黑 Light" panose="020B0502040204020203" pitchFamily="34" charset="-122"/>
              </a:rPr>
              <a:t> </a:t>
            </a:r>
            <a:endParaRPr lang="en-US" altLang="zh-CN" dirty="0">
              <a:latin typeface="+mn-lt"/>
              <a:ea typeface="微软雅黑 Light" panose="020B0502040204020203" pitchFamily="34" charset="-122"/>
            </a:endParaRPr>
          </a:p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 </a:t>
            </a:r>
          </a:p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update  Student</a:t>
            </a:r>
          </a:p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 set  grade=4</a:t>
            </a:r>
          </a:p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where age&gt;10</a:t>
            </a:r>
          </a:p>
        </p:txBody>
      </p:sp>
      <p:graphicFrame>
        <p:nvGraphicFramePr>
          <p:cNvPr id="9" name="Group 6">
            <a:extLst>
              <a:ext uri="{FF2B5EF4-FFF2-40B4-BE49-F238E27FC236}">
                <a16:creationId xmlns:a16="http://schemas.microsoft.com/office/drawing/2014/main" id="{937037C8-FF4D-41DF-AF8D-EF1ACBA8F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272207"/>
              </p:ext>
            </p:extLst>
          </p:nvPr>
        </p:nvGraphicFramePr>
        <p:xfrm>
          <a:off x="3440494" y="2676425"/>
          <a:ext cx="3771900" cy="3625852"/>
        </p:xfrm>
        <a:graphic>
          <a:graphicData uri="http://schemas.openxmlformats.org/drawingml/2006/table">
            <a:tbl>
              <a:tblPr/>
              <a:tblGrid>
                <a:gridCol w="954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8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grade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D0EE4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D0EE4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2D0EE4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D0EE4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438"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…………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D0EE4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D0EE4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D0EE4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D0EE4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Text Box 53">
            <a:extLst>
              <a:ext uri="{FF2B5EF4-FFF2-40B4-BE49-F238E27FC236}">
                <a16:creationId xmlns:a16="http://schemas.microsoft.com/office/drawing/2014/main" id="{19B573E4-A850-431C-81BD-964A04862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7807" y="353912"/>
            <a:ext cx="229711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transaction </a:t>
            </a:r>
            <a:r>
              <a:rPr lang="en-US" altLang="zh-CN" dirty="0" err="1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 err="1">
                <a:latin typeface="+mn-lt"/>
                <a:ea typeface="微软雅黑 Light" panose="020B0502040204020203" pitchFamily="34" charset="-122"/>
              </a:rPr>
              <a:t>j</a:t>
            </a:r>
            <a:r>
              <a:rPr lang="en-US" altLang="zh-CN" baseline="-25000" dirty="0">
                <a:latin typeface="+mn-lt"/>
                <a:ea typeface="微软雅黑 Light" panose="020B0502040204020203" pitchFamily="34" charset="-122"/>
              </a:rPr>
              <a:t> </a:t>
            </a:r>
            <a:endParaRPr lang="en-US" altLang="zh-CN" dirty="0">
              <a:latin typeface="+mn-lt"/>
              <a:ea typeface="微软雅黑 Light" panose="020B0502040204020203" pitchFamily="34" charset="-122"/>
            </a:endParaRPr>
          </a:p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 </a:t>
            </a:r>
          </a:p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update  Student</a:t>
            </a:r>
          </a:p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 set  grade=6</a:t>
            </a:r>
          </a:p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 </a:t>
            </a:r>
            <a:r>
              <a:rPr lang="en-US" altLang="zh-CN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where age &lt; 5</a:t>
            </a:r>
          </a:p>
        </p:txBody>
      </p:sp>
      <p:sp>
        <p:nvSpPr>
          <p:cNvPr id="11" name="Line 54">
            <a:extLst>
              <a:ext uri="{FF2B5EF4-FFF2-40B4-BE49-F238E27FC236}">
                <a16:creationId xmlns:a16="http://schemas.microsoft.com/office/drawing/2014/main" id="{1E2750D1-6078-4E78-88F7-EE97959B835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1557" y="2222400"/>
            <a:ext cx="1337999" cy="1181458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2" name="Line 55">
            <a:extLst>
              <a:ext uri="{FF2B5EF4-FFF2-40B4-BE49-F238E27FC236}">
                <a16:creationId xmlns:a16="http://schemas.microsoft.com/office/drawing/2014/main" id="{25DE65F5-8F3B-45C5-AE8C-E8A87CE889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85432" y="2301775"/>
            <a:ext cx="1038225" cy="2247900"/>
          </a:xfrm>
          <a:prstGeom prst="line">
            <a:avLst/>
          </a:prstGeom>
          <a:noFill/>
          <a:ln w="9525">
            <a:solidFill>
              <a:srgbClr val="2D0EE4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3" name="Line 56">
            <a:extLst>
              <a:ext uri="{FF2B5EF4-FFF2-40B4-BE49-F238E27FC236}">
                <a16:creationId xmlns:a16="http://schemas.microsoft.com/office/drawing/2014/main" id="{04AE1BBD-C33B-4DA6-BCAD-85F5BC9FEB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02894" y="2222400"/>
            <a:ext cx="1062038" cy="3282950"/>
          </a:xfrm>
          <a:prstGeom prst="line">
            <a:avLst/>
          </a:prstGeom>
          <a:noFill/>
          <a:ln w="9525">
            <a:solidFill>
              <a:srgbClr val="2D0EE4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pic>
        <p:nvPicPr>
          <p:cNvPr id="14" name="Picture 57" descr="U锁">
            <a:extLst>
              <a:ext uri="{FF2B5EF4-FFF2-40B4-BE49-F238E27FC236}">
                <a16:creationId xmlns:a16="http://schemas.microsoft.com/office/drawing/2014/main" id="{A4CD5AD4-EAC5-489F-9C35-6FE532690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201" y="3221731"/>
            <a:ext cx="285750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8" descr="U锁">
            <a:extLst>
              <a:ext uri="{FF2B5EF4-FFF2-40B4-BE49-F238E27FC236}">
                <a16:creationId xmlns:a16="http://schemas.microsoft.com/office/drawing/2014/main" id="{792D045F-33C0-4C13-A7FE-187BE756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332" y="4595712"/>
            <a:ext cx="2857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9" descr="U锁">
            <a:extLst>
              <a:ext uri="{FF2B5EF4-FFF2-40B4-BE49-F238E27FC236}">
                <a16:creationId xmlns:a16="http://schemas.microsoft.com/office/drawing/2014/main" id="{67E01E14-C8D3-4CCA-A481-D714ECC3E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169" y="5479950"/>
            <a:ext cx="285750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Line 60">
            <a:extLst>
              <a:ext uri="{FF2B5EF4-FFF2-40B4-BE49-F238E27FC236}">
                <a16:creationId xmlns:a16="http://schemas.microsoft.com/office/drawing/2014/main" id="{480FF8F6-071B-4FAA-B158-8C9BF4DB8DA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0907" y="1382612"/>
            <a:ext cx="922144" cy="907117"/>
          </a:xfrm>
          <a:prstGeom prst="line">
            <a:avLst/>
          </a:prstGeom>
          <a:noFill/>
          <a:ln w="9525">
            <a:solidFill>
              <a:srgbClr val="99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8" name="Line 61">
            <a:extLst>
              <a:ext uri="{FF2B5EF4-FFF2-40B4-BE49-F238E27FC236}">
                <a16:creationId xmlns:a16="http://schemas.microsoft.com/office/drawing/2014/main" id="{15626A67-320D-4684-BA69-5925705B61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23482" y="1381025"/>
            <a:ext cx="449262" cy="930275"/>
          </a:xfrm>
          <a:prstGeom prst="line">
            <a:avLst/>
          </a:prstGeom>
          <a:noFill/>
          <a:ln w="9525">
            <a:solidFill>
              <a:srgbClr val="99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9" name="Text Box 62">
            <a:extLst>
              <a:ext uri="{FF2B5EF4-FFF2-40B4-BE49-F238E27FC236}">
                <a16:creationId xmlns:a16="http://schemas.microsoft.com/office/drawing/2014/main" id="{9EF691E6-0809-422F-9E5D-8133B6573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3807" y="1550887"/>
            <a:ext cx="10150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  </a:t>
            </a:r>
            <a:r>
              <a:rPr lang="zh-CN" altLang="en-US" sz="1800" dirty="0">
                <a:solidFill>
                  <a:srgbClr val="993300"/>
                </a:solidFill>
                <a:latin typeface="+mn-lt"/>
                <a:ea typeface="微软雅黑 Light" panose="020B0502040204020203" pitchFamily="34" charset="-122"/>
              </a:rPr>
              <a:t>表级锁</a:t>
            </a:r>
          </a:p>
        </p:txBody>
      </p:sp>
      <p:sp>
        <p:nvSpPr>
          <p:cNvPr id="20" name="Text Box 63">
            <a:extLst>
              <a:ext uri="{FF2B5EF4-FFF2-40B4-BE49-F238E27FC236}">
                <a16:creationId xmlns:a16="http://schemas.microsoft.com/office/drawing/2014/main" id="{B19FB4A1-2331-4862-B4DB-AA600C6E9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944" y="2565300"/>
            <a:ext cx="10150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hlink"/>
                </a:solidFill>
                <a:latin typeface="+mn-lt"/>
                <a:ea typeface="微软雅黑 Light" panose="020B0502040204020203" pitchFamily="34" charset="-122"/>
              </a:rPr>
              <a:t>  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行级锁</a:t>
            </a:r>
          </a:p>
        </p:txBody>
      </p:sp>
      <p:sp>
        <p:nvSpPr>
          <p:cNvPr id="21" name="Text Box 64">
            <a:extLst>
              <a:ext uri="{FF2B5EF4-FFF2-40B4-BE49-F238E27FC236}">
                <a16:creationId xmlns:a16="http://schemas.microsoft.com/office/drawing/2014/main" id="{4E6B768C-31A7-4F68-996A-DA076C0D7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1482" y="1547712"/>
            <a:ext cx="10150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  </a:t>
            </a:r>
            <a:r>
              <a:rPr lang="zh-CN" altLang="en-US" sz="1800">
                <a:solidFill>
                  <a:srgbClr val="993300"/>
                </a:solidFill>
                <a:latin typeface="+mn-lt"/>
                <a:ea typeface="微软雅黑 Light" panose="020B0502040204020203" pitchFamily="34" charset="-122"/>
              </a:rPr>
              <a:t>表级锁</a:t>
            </a:r>
          </a:p>
        </p:txBody>
      </p:sp>
      <p:sp>
        <p:nvSpPr>
          <p:cNvPr id="22" name="Text Box 65">
            <a:extLst>
              <a:ext uri="{FF2B5EF4-FFF2-40B4-BE49-F238E27FC236}">
                <a16:creationId xmlns:a16="http://schemas.microsoft.com/office/drawing/2014/main" id="{F04D846C-7DCC-481F-B672-72CD684AF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3907" y="3370162"/>
            <a:ext cx="10150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hlink"/>
                </a:solidFill>
                <a:latin typeface="+mn-lt"/>
                <a:ea typeface="微软雅黑 Light" panose="020B0502040204020203" pitchFamily="34" charset="-122"/>
              </a:rPr>
              <a:t>  </a:t>
            </a:r>
            <a:r>
              <a:rPr lang="zh-CN" altLang="en-US" sz="1800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行级锁</a:t>
            </a:r>
          </a:p>
        </p:txBody>
      </p:sp>
    </p:spTree>
    <p:extLst>
      <p:ext uri="{BB962C8B-B14F-4D97-AF65-F5344CB8AC3E}">
        <p14:creationId xmlns:p14="http://schemas.microsoft.com/office/powerpoint/2010/main" val="233023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47B17-40BF-4CE0-B1F1-FA8885E2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Intention Lock Modes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320656-C538-4077-AFF6-96164E7D3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资源树</a:t>
            </a:r>
            <a:r>
              <a:rPr lang="en-US" altLang="zh-CN" dirty="0"/>
              <a:t>(    )</a:t>
            </a:r>
            <a:r>
              <a:rPr lang="zh-CN" altLang="en-US" dirty="0"/>
              <a:t>中，如果对较低级别的某个结点资源加锁，</a:t>
            </a:r>
            <a:r>
              <a:rPr lang="en-US" altLang="zh-CN" dirty="0"/>
              <a:t>e.g. locking on tuples in a table, </a:t>
            </a:r>
            <a:r>
              <a:rPr lang="zh-CN" altLang="en-US" dirty="0"/>
              <a:t>从树根到该结点的直接父节点必须设置体现出该加锁模式的意向锁，</a:t>
            </a:r>
            <a:r>
              <a:rPr lang="en-US" altLang="zh-CN" dirty="0"/>
              <a:t>e.g. table and DB, </a:t>
            </a:r>
            <a:r>
              <a:rPr lang="zh-CN" altLang="en-US" dirty="0"/>
              <a:t>以避免</a:t>
            </a:r>
            <a:r>
              <a:rPr lang="en-US" altLang="zh-CN" dirty="0"/>
              <a:t>2</a:t>
            </a:r>
            <a:r>
              <a:rPr lang="zh-CN" altLang="en-US" dirty="0"/>
              <a:t>个事务因加锁不同级别的资源而产生</a:t>
            </a:r>
            <a:r>
              <a:rPr lang="zh-CN" altLang="en-US" u="sng" dirty="0"/>
              <a:t>潜在的</a:t>
            </a:r>
            <a:r>
              <a:rPr lang="zh-CN" altLang="en-US" dirty="0"/>
              <a:t>冲突</a:t>
            </a:r>
            <a:endParaRPr lang="zh-CN" altLang="en-US" u="sng" dirty="0"/>
          </a:p>
          <a:p>
            <a:pPr eaLnBrk="1" hangingPunct="1"/>
            <a:r>
              <a:rPr lang="en-US" altLang="zh-CN" dirty="0"/>
              <a:t>If a node is locked in an </a:t>
            </a:r>
            <a:r>
              <a:rPr lang="en-US" altLang="zh-CN" dirty="0">
                <a:solidFill>
                  <a:srgbClr val="0000FF"/>
                </a:solidFill>
              </a:rPr>
              <a:t>intension</a:t>
            </a:r>
            <a:r>
              <a:rPr lang="en-US" altLang="zh-CN" dirty="0"/>
              <a:t> mode, </a:t>
            </a:r>
            <a:r>
              <a:rPr lang="en-US" altLang="zh-CN" dirty="0">
                <a:solidFill>
                  <a:srgbClr val="0000FF"/>
                </a:solidFill>
              </a:rPr>
              <a:t>explicit</a:t>
            </a:r>
            <a:r>
              <a:rPr lang="en-US" altLang="zh-CN" dirty="0"/>
              <a:t> locking is being done at a </a:t>
            </a:r>
            <a:r>
              <a:rPr lang="en-US" altLang="zh-CN" dirty="0">
                <a:solidFill>
                  <a:srgbClr val="0000FF"/>
                </a:solidFill>
              </a:rPr>
              <a:t>lower</a:t>
            </a:r>
            <a:r>
              <a:rPr lang="en-US" altLang="zh-CN" dirty="0"/>
              <a:t> level of the tree</a:t>
            </a:r>
          </a:p>
          <a:p>
            <a:pPr lvl="1" eaLnBrk="1" hangingPunct="1"/>
            <a:r>
              <a:rPr lang="en-US" altLang="zh-CN" dirty="0"/>
              <a:t>intension locks are put on all the ancestors of a node before that node is locked explicitly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40A789-FA9C-4851-A3BD-9A77810C7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CD476-EDA8-405C-BEB1-6DB8209F7E5F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4B7914-8513-49CF-86A4-3002FC2A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79</a:t>
            </a:fld>
            <a:endParaRPr lang="zh-CN" altLang="en-US" dirty="0"/>
          </a:p>
        </p:txBody>
      </p:sp>
      <p:sp>
        <p:nvSpPr>
          <p:cNvPr id="6" name="AutoShap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D0C051F-2B26-40F1-BD1C-3C8BF41D4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4456" y="1049906"/>
            <a:ext cx="319087" cy="180975"/>
          </a:xfrm>
          <a:prstGeom prst="actionButtonForwardNex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039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E5E86-B130-41A8-BFB1-83158549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</a:rPr>
              <a:t>Locks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E960C4-3075-4826-A521-6659A212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accordance with Fig.18.1, several  shared locks can be held  simultaneously (by different transactions)  on  shared  data  item Q</a:t>
            </a:r>
          </a:p>
          <a:p>
            <a:pPr eaLnBrk="1" hangingPunct="1"/>
            <a:r>
              <a:rPr lang="en-US" altLang="zh-CN" dirty="0"/>
              <a:t>When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  requests a lock of mode</a:t>
            </a:r>
            <a:r>
              <a:rPr lang="en-US" altLang="zh-CN" b="1" dirty="0"/>
              <a:t> A</a:t>
            </a:r>
            <a:r>
              <a:rPr lang="en-US" altLang="zh-CN" dirty="0"/>
              <a:t> to operate on data item Q, e.g. S(</a:t>
            </a:r>
            <a:r>
              <a:rPr lang="en-US" altLang="zh-CN" b="1" dirty="0"/>
              <a:t>Q</a:t>
            </a:r>
            <a:r>
              <a:rPr lang="en-US" altLang="zh-CN" dirty="0"/>
              <a:t>) related to </a:t>
            </a:r>
            <a:r>
              <a:rPr lang="en-US" altLang="zh-CN" b="1" dirty="0"/>
              <a:t>read(Q)</a:t>
            </a:r>
            <a:r>
              <a:rPr lang="en-US" altLang="zh-CN" dirty="0"/>
              <a:t>, while Q is already locked in a  incompatible mode </a:t>
            </a:r>
            <a:r>
              <a:rPr lang="en-US" altLang="zh-CN" b="1" dirty="0"/>
              <a:t>B</a:t>
            </a:r>
            <a:r>
              <a:rPr lang="en-US" altLang="zh-CN" dirty="0"/>
              <a:t> </a:t>
            </a:r>
            <a:r>
              <a:rPr lang="en-US" altLang="zh-CN" dirty="0" err="1"/>
              <a:t>byT</a:t>
            </a:r>
            <a:r>
              <a:rPr lang="en-US" altLang="zh-CN" baseline="-25000" dirty="0" err="1"/>
              <a:t>j</a:t>
            </a:r>
            <a:r>
              <a:rPr lang="en-US" altLang="zh-CN" dirty="0"/>
              <a:t>, e.g. X</a:t>
            </a:r>
            <a:r>
              <a:rPr lang="en-US" altLang="zh-CN" b="1" dirty="0"/>
              <a:t>(Q) </a:t>
            </a:r>
            <a:r>
              <a:rPr lang="en-US" altLang="zh-CN" dirty="0"/>
              <a:t>related to</a:t>
            </a:r>
            <a:r>
              <a:rPr lang="en-US" altLang="zh-CN" b="1" dirty="0"/>
              <a:t> write(Q)</a:t>
            </a:r>
            <a:r>
              <a:rPr lang="en-US" altLang="zh-CN" dirty="0"/>
              <a:t>, then</a:t>
            </a:r>
          </a:p>
          <a:p>
            <a:pPr lvl="1" eaLnBrk="1" hangingPunct="1"/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 must wait until  the lock in mode </a:t>
            </a:r>
            <a:r>
              <a:rPr lang="en-US" altLang="zh-CN" b="1" dirty="0"/>
              <a:t>B</a:t>
            </a:r>
            <a:r>
              <a:rPr lang="en-US" altLang="zh-CN" dirty="0"/>
              <a:t> held by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j</a:t>
            </a:r>
            <a:r>
              <a:rPr lang="en-US" altLang="zh-CN" dirty="0"/>
              <a:t> is released, the lock is then granted to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endParaRPr lang="zh-CN" altLang="en-US" baseline="-25000" dirty="0"/>
          </a:p>
          <a:p>
            <a:pPr eaLnBrk="1" hangingPunct="1"/>
            <a:r>
              <a:rPr lang="en-US" altLang="zh-CN" dirty="0"/>
              <a:t> If a lock cannot be granted, the requesting transaction is made to wait till all incompatible locks held by other transactions have been released.  The lock is then granted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81CB6A-7B58-4EF2-9911-6E6448784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C9F-17A2-4AAB-9555-1C780A0B023D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EEDB68-28B3-4831-8224-47E1465D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0327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E130E4-4D3F-402A-9D15-625697CF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Intention Lock Modes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9EF73A-7207-4410-B206-60B9BA44D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 addition to S and X lock modes, there are three additional lock modes with multiple granularity:</a:t>
            </a:r>
          </a:p>
          <a:p>
            <a:pPr lvl="1"/>
            <a:r>
              <a:rPr lang="en-US" altLang="en-US" b="1" i="1" dirty="0"/>
              <a:t>intention-shared</a:t>
            </a:r>
            <a:r>
              <a:rPr lang="en-US" altLang="en-US" dirty="0"/>
              <a:t> (IS)</a:t>
            </a:r>
          </a:p>
          <a:p>
            <a:pPr lvl="2"/>
            <a:r>
              <a:rPr lang="en-US" altLang="zh-CN" dirty="0"/>
              <a:t>if a node is locked in a IS mode, then explicit locking is being done at a lower level of the tree,  but only with shared</a:t>
            </a:r>
            <a:endParaRPr lang="en-US" altLang="en-US" dirty="0"/>
          </a:p>
          <a:p>
            <a:pPr lvl="1"/>
            <a:r>
              <a:rPr lang="en-US" altLang="en-US" b="1" i="1" dirty="0"/>
              <a:t>intention</a:t>
            </a:r>
            <a:r>
              <a:rPr lang="en-US" altLang="en-US" b="1" dirty="0"/>
              <a:t>-</a:t>
            </a:r>
            <a:r>
              <a:rPr lang="en-US" altLang="en-US" b="1" i="1" dirty="0"/>
              <a:t>exclusive</a:t>
            </a:r>
            <a:r>
              <a:rPr lang="en-US" altLang="en-US" dirty="0"/>
              <a:t> (IX): </a:t>
            </a:r>
          </a:p>
          <a:p>
            <a:pPr lvl="2"/>
            <a:r>
              <a:rPr lang="en-US" altLang="zh-CN" dirty="0"/>
              <a:t>if a node is locked in a IX mode, then explicit locking is being done at a lower level of the tree,  but with </a:t>
            </a:r>
            <a:r>
              <a:rPr lang="en-US" altLang="zh-CN" dirty="0">
                <a:solidFill>
                  <a:srgbClr val="FF0000"/>
                </a:solidFill>
              </a:rPr>
              <a:t>exclusive</a:t>
            </a:r>
            <a:r>
              <a:rPr lang="en-US" altLang="zh-CN" dirty="0"/>
              <a:t> or </a:t>
            </a:r>
            <a:r>
              <a:rPr lang="en-US" altLang="zh-CN" dirty="0">
                <a:solidFill>
                  <a:srgbClr val="FF0000"/>
                </a:solidFill>
              </a:rPr>
              <a:t>shared</a:t>
            </a:r>
            <a:r>
              <a:rPr lang="en-US" altLang="zh-CN" dirty="0">
                <a:solidFill>
                  <a:schemeClr val="hlink"/>
                </a:solidFill>
              </a:rPr>
              <a:t> </a:t>
            </a:r>
            <a:r>
              <a:rPr lang="en-US" altLang="zh-CN" dirty="0"/>
              <a:t>locks</a:t>
            </a:r>
            <a:endParaRPr lang="en-US" altLang="en-US" dirty="0"/>
          </a:p>
          <a:p>
            <a:pPr lvl="1"/>
            <a:r>
              <a:rPr lang="en-US" altLang="en-US" b="1" i="1" dirty="0"/>
              <a:t>shared and intention</a:t>
            </a:r>
            <a:r>
              <a:rPr lang="en-US" altLang="en-US" b="1" dirty="0"/>
              <a:t>-</a:t>
            </a:r>
            <a:r>
              <a:rPr lang="en-US" altLang="en-US" b="1" i="1" dirty="0"/>
              <a:t>exclusive</a:t>
            </a:r>
            <a:r>
              <a:rPr lang="en-US" altLang="en-US" dirty="0"/>
              <a:t> (SIX): </a:t>
            </a:r>
          </a:p>
          <a:p>
            <a:pPr marL="841375" lvl="1" indent="-457200" eaLnBrk="1" hangingPunct="1">
              <a:buFont typeface="Wingdings" pitchFamily="2" charset="2"/>
              <a:buNone/>
            </a:pPr>
            <a:r>
              <a:rPr lang="en-US" altLang="zh-CN" dirty="0"/>
              <a:t>    if a node is locked in a SIX mode,  //refer to next two slides</a:t>
            </a:r>
          </a:p>
          <a:p>
            <a:pPr lvl="2"/>
            <a:r>
              <a:rPr lang="en-US" altLang="zh-CN" dirty="0"/>
              <a:t>the </a:t>
            </a:r>
            <a:r>
              <a:rPr lang="en-US" altLang="zh-CN" dirty="0">
                <a:solidFill>
                  <a:srgbClr val="2D0EE4"/>
                </a:solidFill>
              </a:rPr>
              <a:t>subtree rooted </a:t>
            </a:r>
            <a:r>
              <a:rPr lang="en-US" altLang="zh-CN" dirty="0"/>
              <a:t>by that node is locked explicitly in </a:t>
            </a:r>
            <a:r>
              <a:rPr lang="en-US" altLang="zh-CN" dirty="0">
                <a:solidFill>
                  <a:srgbClr val="FF0000"/>
                </a:solidFill>
              </a:rPr>
              <a:t>shared mode</a:t>
            </a:r>
          </a:p>
          <a:p>
            <a:pPr lvl="2"/>
            <a:r>
              <a:rPr lang="en-US" altLang="zh-CN" dirty="0"/>
              <a:t> and explicit locking is being done at </a:t>
            </a:r>
            <a:r>
              <a:rPr lang="en-US" altLang="zh-CN" dirty="0">
                <a:solidFill>
                  <a:srgbClr val="2D0EE4"/>
                </a:solidFill>
              </a:rPr>
              <a:t>a lower level </a:t>
            </a:r>
            <a:r>
              <a:rPr lang="en-US" altLang="zh-CN" dirty="0"/>
              <a:t>with </a:t>
            </a:r>
            <a:r>
              <a:rPr lang="en-US" altLang="zh-CN" dirty="0">
                <a:solidFill>
                  <a:srgbClr val="FF0000"/>
                </a:solidFill>
              </a:rPr>
              <a:t>exclusive-mode</a:t>
            </a:r>
            <a:r>
              <a:rPr lang="en-US" altLang="zh-CN" dirty="0"/>
              <a:t> locks.</a:t>
            </a:r>
          </a:p>
          <a:p>
            <a:pPr lvl="1"/>
            <a:endParaRPr lang="en-US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1A8ED2-B125-46C1-A399-B244B152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2378-53F7-47D7-9381-302285122555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C01575-33BB-4234-8663-37F7C26F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80</a:t>
            </a:fld>
            <a:endParaRPr lang="zh-CN" altLang="en-US" dirty="0"/>
          </a:p>
        </p:txBody>
      </p:sp>
      <p:sp>
        <p:nvSpPr>
          <p:cNvPr id="6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6BC930D-912B-43DF-B447-20DE05192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8666" y="1260742"/>
            <a:ext cx="305749" cy="211688"/>
          </a:xfrm>
          <a:prstGeom prst="actionButtonForwardNex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994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E130E4-4D3F-402A-9D15-625697CF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Intention Lock Modes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9EF73A-7207-4410-B206-60B9BA44D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Intention locks allow a higher level node to be locked in S or X mode without having to check all descendent nodes.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1A8ED2-B125-46C1-A399-B244B152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2378-53F7-47D7-9381-302285122555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C01575-33BB-4234-8663-37F7C26F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81</a:t>
            </a:fld>
            <a:endParaRPr lang="zh-CN" altLang="en-US" dirty="0"/>
          </a:p>
        </p:txBody>
      </p:sp>
      <p:sp>
        <p:nvSpPr>
          <p:cNvPr id="7" name="椭圆 19">
            <a:extLst>
              <a:ext uri="{FF2B5EF4-FFF2-40B4-BE49-F238E27FC236}">
                <a16:creationId xmlns:a16="http://schemas.microsoft.com/office/drawing/2014/main" id="{BE7EC998-7168-45FC-949E-55761C838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6630" y="1849699"/>
            <a:ext cx="635000" cy="520700"/>
          </a:xfrm>
          <a:prstGeom prst="ellipse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8" name="等腰三角形 21">
            <a:extLst>
              <a:ext uri="{FF2B5EF4-FFF2-40B4-BE49-F238E27FC236}">
                <a16:creationId xmlns:a16="http://schemas.microsoft.com/office/drawing/2014/main" id="{95A38A37-8C1F-4676-9CA1-A53D3C948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5030" y="3457837"/>
            <a:ext cx="1579563" cy="2278062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cxnSp>
        <p:nvCxnSpPr>
          <p:cNvPr id="9" name="直接连接符 5">
            <a:extLst>
              <a:ext uri="{FF2B5EF4-FFF2-40B4-BE49-F238E27FC236}">
                <a16:creationId xmlns:a16="http://schemas.microsoft.com/office/drawing/2014/main" id="{B460D31C-4E14-4FB2-B6CB-1A922FBEFFDC}"/>
              </a:ext>
            </a:extLst>
          </p:cNvPr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2184018" y="2370399"/>
            <a:ext cx="900112" cy="1087438"/>
          </a:xfrm>
          <a:prstGeom prst="line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26">
            <a:extLst>
              <a:ext uri="{FF2B5EF4-FFF2-40B4-BE49-F238E27FC236}">
                <a16:creationId xmlns:a16="http://schemas.microsoft.com/office/drawing/2014/main" id="{A8D1AEAE-CAEC-4137-8C61-0276EF7A121E}"/>
              </a:ext>
            </a:extLst>
          </p:cNvPr>
          <p:cNvCxnSpPr>
            <a:cxnSpLocks noChangeShapeType="1"/>
            <a:stCxn id="7" idx="4"/>
          </p:cNvCxnSpPr>
          <p:nvPr/>
        </p:nvCxnSpPr>
        <p:spPr bwMode="auto">
          <a:xfrm>
            <a:off x="3084130" y="2370399"/>
            <a:ext cx="931863" cy="1087438"/>
          </a:xfrm>
          <a:prstGeom prst="line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F688FF-6D12-4036-AB1E-EAD3615E6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8455" y="1849699"/>
            <a:ext cx="562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SIX</a:t>
            </a:r>
            <a:endParaRPr lang="zh-CN" altLang="en-US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2" name="TextBox 32">
            <a:extLst>
              <a:ext uri="{FF2B5EF4-FFF2-40B4-BE49-F238E27FC236}">
                <a16:creationId xmlns:a16="http://schemas.microsoft.com/office/drawing/2014/main" id="{6C2DD925-2A9D-4BCF-B864-526370D64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8568" y="3286387"/>
            <a:ext cx="3257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S</a:t>
            </a:r>
            <a:endParaRPr lang="zh-CN" altLang="en-US">
              <a:latin typeface="+mn-lt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34">
            <a:extLst>
              <a:ext uri="{FF2B5EF4-FFF2-40B4-BE49-F238E27FC236}">
                <a16:creationId xmlns:a16="http://schemas.microsoft.com/office/drawing/2014/main" id="{191DCAE7-00EA-4C9F-8DD4-D1A22F3ABAD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184018" y="3457837"/>
            <a:ext cx="0" cy="1595437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椭圆 36">
            <a:extLst>
              <a:ext uri="{FF2B5EF4-FFF2-40B4-BE49-F238E27FC236}">
                <a16:creationId xmlns:a16="http://schemas.microsoft.com/office/drawing/2014/main" id="{18CFC870-E055-4B17-B04E-F5C463D44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518" y="5053274"/>
            <a:ext cx="635000" cy="520700"/>
          </a:xfrm>
          <a:prstGeom prst="ellipse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5" name="等腰三角形 37">
            <a:extLst>
              <a:ext uri="{FF2B5EF4-FFF2-40B4-BE49-F238E27FC236}">
                <a16:creationId xmlns:a16="http://schemas.microsoft.com/office/drawing/2014/main" id="{116A2AA1-AEDE-48C3-881D-5F288C41B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418" y="3457837"/>
            <a:ext cx="1579562" cy="2278062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6" name="TextBox 38">
            <a:extLst>
              <a:ext uri="{FF2B5EF4-FFF2-40B4-BE49-F238E27FC236}">
                <a16:creationId xmlns:a16="http://schemas.microsoft.com/office/drawing/2014/main" id="{A93EC48A-31BE-4616-A7B7-EB4E38D02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8955" y="3286387"/>
            <a:ext cx="3257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S</a:t>
            </a:r>
            <a:endParaRPr lang="zh-CN" altLang="en-US">
              <a:latin typeface="+mn-lt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39">
            <a:extLst>
              <a:ext uri="{FF2B5EF4-FFF2-40B4-BE49-F238E27FC236}">
                <a16:creationId xmlns:a16="http://schemas.microsoft.com/office/drawing/2014/main" id="{22020BCC-FCB3-4BD4-8178-B6B1B42E6EA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015993" y="3457837"/>
            <a:ext cx="0" cy="1595437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椭圆 40">
            <a:extLst>
              <a:ext uri="{FF2B5EF4-FFF2-40B4-BE49-F238E27FC236}">
                <a16:creationId xmlns:a16="http://schemas.microsoft.com/office/drawing/2014/main" id="{7D39F548-95D7-4AF7-A3F1-8E7340796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493" y="5053274"/>
            <a:ext cx="635000" cy="520700"/>
          </a:xfrm>
          <a:prstGeom prst="ellipse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9" name="TextBox 41">
            <a:extLst>
              <a:ext uri="{FF2B5EF4-FFF2-40B4-BE49-F238E27FC236}">
                <a16:creationId xmlns:a16="http://schemas.microsoft.com/office/drawing/2014/main" id="{97E6A88C-1537-48C0-9657-12EFE268E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5880" y="4621474"/>
            <a:ext cx="3449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X</a:t>
            </a:r>
            <a:endParaRPr lang="zh-CN" altLang="en-US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20" name="TextBox 42">
            <a:extLst>
              <a:ext uri="{FF2B5EF4-FFF2-40B4-BE49-F238E27FC236}">
                <a16:creationId xmlns:a16="http://schemas.microsoft.com/office/drawing/2014/main" id="{64CC1B93-DE79-4614-A2BD-B842F28E2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6105" y="4630999"/>
            <a:ext cx="3449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X</a:t>
            </a:r>
            <a:endParaRPr lang="zh-CN" altLang="en-US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60A42574-BA62-4143-B1B3-7058F8EAB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8980" y="6115312"/>
            <a:ext cx="4117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问题：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个、全部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/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多个子树？</a:t>
            </a:r>
          </a:p>
        </p:txBody>
      </p:sp>
      <p:sp>
        <p:nvSpPr>
          <p:cNvPr id="22" name="矩形 17">
            <a:extLst>
              <a:ext uri="{FF2B5EF4-FFF2-40B4-BE49-F238E27FC236}">
                <a16:creationId xmlns:a16="http://schemas.microsoft.com/office/drawing/2014/main" id="{A6F45D9F-7B2E-4461-9F82-22348E07C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2743" y="1849699"/>
            <a:ext cx="3875087" cy="484346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3" name="TextBox 50">
            <a:extLst>
              <a:ext uri="{FF2B5EF4-FFF2-40B4-BE49-F238E27FC236}">
                <a16:creationId xmlns:a16="http://schemas.microsoft.com/office/drawing/2014/main" id="{9E640B71-61F2-4AB8-9667-FEAF4FF28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2905" y="1387737"/>
            <a:ext cx="1088760" cy="461665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DB: </a:t>
            </a:r>
            <a:r>
              <a:rPr lang="en-US" altLang="zh-CN" b="1">
                <a:latin typeface="+mn-lt"/>
                <a:ea typeface="微软雅黑 Light" panose="020B0502040204020203" pitchFamily="34" charset="-122"/>
              </a:rPr>
              <a:t>SIX</a:t>
            </a:r>
            <a:endParaRPr lang="zh-CN" altLang="en-US" b="1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24" name="矩形 51">
            <a:extLst>
              <a:ext uri="{FF2B5EF4-FFF2-40B4-BE49-F238E27FC236}">
                <a16:creationId xmlns:a16="http://schemas.microsoft.com/office/drawing/2014/main" id="{F372266B-BA3F-480B-A9A6-DA904D80B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668" y="2629162"/>
            <a:ext cx="3044825" cy="1625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5" name="TextBox 52">
            <a:extLst>
              <a:ext uri="{FF2B5EF4-FFF2-40B4-BE49-F238E27FC236}">
                <a16:creationId xmlns:a16="http://schemas.microsoft.com/office/drawing/2014/main" id="{0E326200-079D-4E00-B412-DF4E397B4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8668" y="2167199"/>
            <a:ext cx="1319592" cy="461665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table1: </a:t>
            </a:r>
            <a:r>
              <a:rPr lang="en-US" altLang="zh-CN" b="1">
                <a:latin typeface="+mn-lt"/>
                <a:ea typeface="微软雅黑 Light" panose="020B0502040204020203" pitchFamily="34" charset="-122"/>
              </a:rPr>
              <a:t>S</a:t>
            </a:r>
            <a:endParaRPr lang="zh-CN" altLang="en-US" b="1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26" name="矩形 53">
            <a:extLst>
              <a:ext uri="{FF2B5EF4-FFF2-40B4-BE49-F238E27FC236}">
                <a16:creationId xmlns:a16="http://schemas.microsoft.com/office/drawing/2014/main" id="{B75E9D9E-D0B1-48AE-8157-67DC15462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668" y="4964374"/>
            <a:ext cx="3044825" cy="161131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7" name="TextBox 54">
            <a:extLst>
              <a:ext uri="{FF2B5EF4-FFF2-40B4-BE49-F238E27FC236}">
                <a16:creationId xmlns:a16="http://schemas.microsoft.com/office/drawing/2014/main" id="{72B20F41-64B2-4750-A038-93494C893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8668" y="4502412"/>
            <a:ext cx="1269322" cy="461665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table2: </a:t>
            </a:r>
            <a:r>
              <a:rPr lang="en-US" altLang="zh-CN" b="1">
                <a:latin typeface="+mn-lt"/>
                <a:ea typeface="微软雅黑 Light" panose="020B0502040204020203" pitchFamily="34" charset="-122"/>
              </a:rPr>
              <a:t>S</a:t>
            </a:r>
            <a:endParaRPr lang="zh-CN" altLang="en-US" b="1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28" name="矩形 18">
            <a:extLst>
              <a:ext uri="{FF2B5EF4-FFF2-40B4-BE49-F238E27FC236}">
                <a16:creationId xmlns:a16="http://schemas.microsoft.com/office/drawing/2014/main" id="{CFA2669B-1B7E-485B-AB6A-1A7D31B0F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668" y="3286387"/>
            <a:ext cx="3044825" cy="4603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altLang="zh-CN">
                <a:ea typeface="微软雅黑 Light" panose="020B0502040204020203" pitchFamily="34" charset="-122"/>
              </a:rPr>
              <a:t>tuple:  </a:t>
            </a:r>
            <a:r>
              <a:rPr lang="en-US" altLang="zh-CN" b="1">
                <a:ea typeface="微软雅黑 Light" panose="020B0502040204020203" pitchFamily="34" charset="-122"/>
              </a:rPr>
              <a:t>X</a:t>
            </a:r>
          </a:p>
        </p:txBody>
      </p:sp>
      <p:sp>
        <p:nvSpPr>
          <p:cNvPr id="29" name="矩形 56">
            <a:extLst>
              <a:ext uri="{FF2B5EF4-FFF2-40B4-BE49-F238E27FC236}">
                <a16:creationId xmlns:a16="http://schemas.microsoft.com/office/drawing/2014/main" id="{66A7C4FC-5F9E-485F-9ABD-C56ADF52F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668" y="5532699"/>
            <a:ext cx="3044825" cy="46196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altLang="zh-CN">
                <a:ea typeface="微软雅黑 Light" panose="020B0502040204020203" pitchFamily="34" charset="-122"/>
              </a:rPr>
              <a:t>tuple:  </a:t>
            </a:r>
            <a:r>
              <a:rPr lang="en-US" altLang="zh-CN" b="1">
                <a:ea typeface="微软雅黑 Light" panose="020B0502040204020203" pitchFamily="34" charset="-122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009210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E4B369-D2E0-401F-A450-006BA98B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82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B9D3A-B5AB-47DF-8B07-4F0454C0D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E076F-57FD-4340-A877-53E17A7CC030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矩形 17">
            <a:extLst>
              <a:ext uri="{FF2B5EF4-FFF2-40B4-BE49-F238E27FC236}">
                <a16:creationId xmlns:a16="http://schemas.microsoft.com/office/drawing/2014/main" id="{79A311E3-F140-4B55-BF35-B3889875F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2022" y="2085976"/>
            <a:ext cx="3876675" cy="462756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91EEFF84-8151-4AAF-BCB0-960E21D63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3772" y="1624013"/>
            <a:ext cx="1088760" cy="461665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DB: </a:t>
            </a:r>
            <a:r>
              <a:rPr lang="en-US" altLang="zh-CN" b="1">
                <a:latin typeface="+mn-lt"/>
              </a:rPr>
              <a:t>SIX</a:t>
            </a:r>
            <a:endParaRPr lang="zh-CN" altLang="en-US" b="1">
              <a:latin typeface="+mn-lt"/>
            </a:endParaRPr>
          </a:p>
        </p:txBody>
      </p:sp>
      <p:sp>
        <p:nvSpPr>
          <p:cNvPr id="7" name="矩形 51">
            <a:extLst>
              <a:ext uri="{FF2B5EF4-FFF2-40B4-BE49-F238E27FC236}">
                <a16:creationId xmlns:a16="http://schemas.microsoft.com/office/drawing/2014/main" id="{D5F58045-0870-464D-A274-CA16B716C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947" y="2865438"/>
            <a:ext cx="3044825" cy="16271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TextBox 52">
            <a:extLst>
              <a:ext uri="{FF2B5EF4-FFF2-40B4-BE49-F238E27FC236}">
                <a16:creationId xmlns:a16="http://schemas.microsoft.com/office/drawing/2014/main" id="{119BF103-A062-4714-B0B4-82B2F3DE9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47" y="2405063"/>
            <a:ext cx="1268412" cy="460375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C00000"/>
                </a:solidFill>
                <a:latin typeface="+mn-lt"/>
              </a:rPr>
              <a:t>table1: </a:t>
            </a:r>
            <a:r>
              <a:rPr lang="en-US" altLang="zh-CN" b="1" dirty="0">
                <a:solidFill>
                  <a:srgbClr val="C00000"/>
                </a:solidFill>
                <a:latin typeface="+mn-lt"/>
              </a:rPr>
              <a:t>S</a:t>
            </a:r>
            <a:endParaRPr lang="zh-CN" altLang="en-US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9" name="矩形 53">
            <a:extLst>
              <a:ext uri="{FF2B5EF4-FFF2-40B4-BE49-F238E27FC236}">
                <a16:creationId xmlns:a16="http://schemas.microsoft.com/office/drawing/2014/main" id="{74CBEAA7-ACA7-4BE0-B59A-0BDD372EF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947" y="5200651"/>
            <a:ext cx="3044825" cy="13541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TextBox 54">
            <a:extLst>
              <a:ext uri="{FF2B5EF4-FFF2-40B4-BE49-F238E27FC236}">
                <a16:creationId xmlns:a16="http://schemas.microsoft.com/office/drawing/2014/main" id="{92320361-1FDB-46A1-A2CA-E4C05C65A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47" y="4740276"/>
            <a:ext cx="1268412" cy="460375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table2: </a:t>
            </a:r>
            <a:r>
              <a:rPr lang="en-US" altLang="zh-CN" b="1">
                <a:latin typeface="+mn-lt"/>
              </a:rPr>
              <a:t>S</a:t>
            </a:r>
            <a:endParaRPr lang="zh-CN" altLang="en-US" b="1">
              <a:latin typeface="+mn-lt"/>
            </a:endParaRPr>
          </a:p>
        </p:txBody>
      </p:sp>
      <p:sp>
        <p:nvSpPr>
          <p:cNvPr id="11" name="矩形 18">
            <a:extLst>
              <a:ext uri="{FF2B5EF4-FFF2-40B4-BE49-F238E27FC236}">
                <a16:creationId xmlns:a16="http://schemas.microsoft.com/office/drawing/2014/main" id="{5ABBC63E-5664-460D-88B4-5A048B6F2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947" y="3522663"/>
            <a:ext cx="3044825" cy="46196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altLang="zh-CN" dirty="0">
                <a:solidFill>
                  <a:srgbClr val="0070C0"/>
                </a:solidFill>
              </a:rPr>
              <a:t>tuple:  </a:t>
            </a:r>
            <a:r>
              <a:rPr lang="en-US" altLang="zh-CN" b="1" dirty="0">
                <a:solidFill>
                  <a:srgbClr val="0070C0"/>
                </a:solidFill>
              </a:rPr>
              <a:t>X , A=30</a:t>
            </a:r>
          </a:p>
        </p:txBody>
      </p:sp>
      <p:sp>
        <p:nvSpPr>
          <p:cNvPr id="12" name="矩形 56">
            <a:extLst>
              <a:ext uri="{FF2B5EF4-FFF2-40B4-BE49-F238E27FC236}">
                <a16:creationId xmlns:a16="http://schemas.microsoft.com/office/drawing/2014/main" id="{9AED957F-E19C-47B7-9AF1-F6D247AF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947" y="5768976"/>
            <a:ext cx="3044825" cy="46196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altLang="zh-CN"/>
              <a:t>tuple:  </a:t>
            </a:r>
            <a:r>
              <a:rPr lang="en-US" altLang="zh-CN" b="1"/>
              <a:t>X</a:t>
            </a:r>
          </a:p>
        </p:txBody>
      </p:sp>
      <p:sp>
        <p:nvSpPr>
          <p:cNvPr id="13" name="矩形 24">
            <a:extLst>
              <a:ext uri="{FF2B5EF4-FFF2-40B4-BE49-F238E27FC236}">
                <a16:creationId xmlns:a16="http://schemas.microsoft.com/office/drawing/2014/main" id="{393684FA-47BC-4AF4-ABAC-8DCB5076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647" y="2066926"/>
            <a:ext cx="3875087" cy="464661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D68C4D48-A4DC-47CF-A154-74E16BD8D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809" y="1604963"/>
            <a:ext cx="942887" cy="461665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DB: </a:t>
            </a:r>
            <a:r>
              <a:rPr lang="en-US" altLang="zh-CN" b="1">
                <a:latin typeface="+mn-lt"/>
              </a:rPr>
              <a:t>IX</a:t>
            </a:r>
            <a:endParaRPr lang="zh-CN" altLang="en-US" b="1">
              <a:latin typeface="+mn-lt"/>
            </a:endParaRPr>
          </a:p>
        </p:txBody>
      </p:sp>
      <p:sp>
        <p:nvSpPr>
          <p:cNvPr id="15" name="矩形 27">
            <a:extLst>
              <a:ext uri="{FF2B5EF4-FFF2-40B4-BE49-F238E27FC236}">
                <a16:creationId xmlns:a16="http://schemas.microsoft.com/office/drawing/2014/main" id="{3E1622EB-6A72-4AEE-8B2F-46BE659A6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572" y="2846388"/>
            <a:ext cx="3044825" cy="1625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E618E6E-6151-4836-A9FA-8934AB98B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572" y="2384426"/>
            <a:ext cx="1319212" cy="461962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table1: </a:t>
            </a:r>
            <a:r>
              <a:rPr lang="en-US" altLang="zh-CN" b="1">
                <a:latin typeface="+mn-lt"/>
              </a:rPr>
              <a:t>X</a:t>
            </a:r>
            <a:endParaRPr lang="zh-CN" altLang="en-US" b="1">
              <a:latin typeface="+mn-lt"/>
            </a:endParaRPr>
          </a:p>
        </p:txBody>
      </p:sp>
      <p:sp>
        <p:nvSpPr>
          <p:cNvPr id="17" name="矩形 29">
            <a:extLst>
              <a:ext uri="{FF2B5EF4-FFF2-40B4-BE49-F238E27FC236}">
                <a16:creationId xmlns:a16="http://schemas.microsoft.com/office/drawing/2014/main" id="{012DB1BF-3D5A-43C6-BC7E-42AC02D78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572" y="5181601"/>
            <a:ext cx="3044825" cy="13731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1610BA46-4AAB-4683-BE6F-9503F1B80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572" y="4719638"/>
            <a:ext cx="1268412" cy="46196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table2: </a:t>
            </a:r>
            <a:r>
              <a:rPr lang="en-US" altLang="zh-CN" b="1">
                <a:latin typeface="+mn-lt"/>
              </a:rPr>
              <a:t>S</a:t>
            </a:r>
            <a:endParaRPr lang="zh-CN" altLang="en-US" b="1">
              <a:latin typeface="+mn-lt"/>
            </a:endParaRP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8028FC0B-FA44-4A41-A9A6-EDE9B5A6B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146" y="300038"/>
            <a:ext cx="2130425" cy="12001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update  table1</a:t>
            </a:r>
          </a:p>
          <a:p>
            <a:pPr eaLnBrk="1" hangingPunct="1"/>
            <a:r>
              <a:rPr lang="en-US" altLang="zh-CN" dirty="0">
                <a:solidFill>
                  <a:srgbClr val="0070C0"/>
                </a:solidFill>
                <a:latin typeface="+mn-lt"/>
              </a:rPr>
              <a:t>set A=A+1</a:t>
            </a:r>
          </a:p>
          <a:p>
            <a:pPr eaLnBrk="1" hangingPunct="1"/>
            <a:r>
              <a:rPr lang="en-US" altLang="zh-CN" dirty="0">
                <a:solidFill>
                  <a:srgbClr val="C00000"/>
                </a:solidFill>
                <a:latin typeface="+mn-lt"/>
              </a:rPr>
              <a:t>where A&gt;10 </a:t>
            </a:r>
            <a:endParaRPr lang="zh-CN" alt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0" name="TextBox 35">
            <a:extLst>
              <a:ext uri="{FF2B5EF4-FFF2-40B4-BE49-F238E27FC236}">
                <a16:creationId xmlns:a16="http://schemas.microsoft.com/office/drawing/2014/main" id="{BAB0E7F8-F4A3-402A-ABFF-9036B26FC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7014" y="295185"/>
            <a:ext cx="3038475" cy="132773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update  table1</a:t>
            </a:r>
          </a:p>
          <a:p>
            <a:pPr eaLnBrk="1" hangingPunct="1"/>
            <a:r>
              <a:rPr lang="en-US" altLang="zh-CN" dirty="0">
                <a:latin typeface="+mn-lt"/>
              </a:rPr>
              <a:t>set A=A+1;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>
                <a:latin typeface="+mn-lt"/>
              </a:rPr>
              <a:t>select *  from table2</a:t>
            </a:r>
          </a:p>
        </p:txBody>
      </p:sp>
    </p:spTree>
    <p:extLst>
      <p:ext uri="{BB962C8B-B14F-4D97-AF65-F5344CB8AC3E}">
        <p14:creationId xmlns:p14="http://schemas.microsoft.com/office/powerpoint/2010/main" val="18106675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1C37C-A25C-43DD-85F3-C9F7D814E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Intention Lock Modes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F050B9-72D6-4C70-8C37-9B3441642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S, X: </a:t>
            </a:r>
          </a:p>
          <a:p>
            <a:pPr lvl="1" eaLnBrk="1" hangingPunct="1"/>
            <a:r>
              <a:rPr lang="zh-CN" altLang="en-US" dirty="0">
                <a:cs typeface="Times New Roman" panose="02020603050405020304" pitchFamily="18" charset="0"/>
              </a:rPr>
              <a:t>局部</a:t>
            </a:r>
            <a:r>
              <a:rPr lang="en-US" altLang="zh-CN" dirty="0">
                <a:cs typeface="Times New Roman" panose="02020603050405020304" pitchFamily="18" charset="0"/>
              </a:rPr>
              <a:t>, e.g. tuple</a:t>
            </a:r>
          </a:p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IS, IX, SIX</a:t>
            </a:r>
          </a:p>
          <a:p>
            <a:pPr lvl="1" eaLnBrk="1" hangingPunct="1"/>
            <a:r>
              <a:rPr lang="zh-CN" altLang="en-US" dirty="0">
                <a:cs typeface="Times New Roman" panose="02020603050405020304" pitchFamily="18" charset="0"/>
              </a:rPr>
              <a:t>整体</a:t>
            </a:r>
            <a:r>
              <a:rPr lang="en-US" altLang="zh-CN" dirty="0">
                <a:cs typeface="Times New Roman" panose="02020603050405020304" pitchFamily="18" charset="0"/>
              </a:rPr>
              <a:t>, e.g. DB, table</a:t>
            </a:r>
            <a:endParaRPr lang="zh-CN" altLang="en-US" dirty="0"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r>
              <a:rPr lang="en-US" altLang="zh-CN" dirty="0"/>
              <a:t>Assuming that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 requests a lock of mode</a:t>
            </a:r>
            <a:r>
              <a:rPr lang="en-US" altLang="zh-CN" b="1" dirty="0"/>
              <a:t> A</a:t>
            </a:r>
            <a:r>
              <a:rPr lang="en-US" altLang="zh-CN" dirty="0"/>
              <a:t> on data item Q on which another transaction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j</a:t>
            </a:r>
            <a:r>
              <a:rPr lang="en-US" altLang="zh-CN" dirty="0"/>
              <a:t> currently holds a lock of mode</a:t>
            </a:r>
            <a:r>
              <a:rPr lang="en-US" altLang="zh-CN" b="1" dirty="0"/>
              <a:t> B</a:t>
            </a:r>
            <a:r>
              <a:rPr lang="en-US" altLang="zh-CN" dirty="0"/>
              <a:t>, if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 can be granted a lock of mode A, then mode </a:t>
            </a:r>
            <a:r>
              <a:rPr lang="en-US" altLang="zh-CN" b="1" dirty="0"/>
              <a:t>A </a:t>
            </a:r>
            <a:r>
              <a:rPr lang="en-US" altLang="zh-CN" dirty="0"/>
              <a:t>is given by the </a:t>
            </a:r>
            <a:r>
              <a:rPr lang="en-US" altLang="en-US" dirty="0"/>
              <a:t>compatibility matrix </a:t>
            </a:r>
            <a:endParaRPr lang="en-US" altLang="zh-CN" b="1" dirty="0"/>
          </a:p>
          <a:p>
            <a:pPr lvl="1" eaLnBrk="1" hangingPunct="1"/>
            <a:r>
              <a:rPr lang="zh-CN" altLang="en-US" b="1" dirty="0"/>
              <a:t> </a:t>
            </a:r>
            <a:r>
              <a:rPr lang="en-US" altLang="zh-CN" dirty="0"/>
              <a:t>refer to Fig. 18.16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F3C7ED-5D82-48C1-AA78-A61905FB0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3CAC-5BDE-47DA-B264-7A215691ACA1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E0CDDD-01F2-4704-A791-5EC123C4B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10709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ED3C7F-1D34-4A90-A108-DD03BEF93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Compatibility Matrix with Intention Lock Modes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58019A-0F1F-411B-BE77-89D9FA3C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6A6B35-20F5-4C91-886D-FC48FD1CE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0191-6844-4DE4-B271-EACB9E463135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2BE243-9C1F-4BC6-8374-EAE94ADD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84</a:t>
            </a:fld>
            <a:endParaRPr lang="zh-CN" altLang="en-US" dirty="0"/>
          </a:p>
        </p:txBody>
      </p:sp>
      <p:pic>
        <p:nvPicPr>
          <p:cNvPr id="6" name="Picture 102">
            <a:extLst>
              <a:ext uri="{FF2B5EF4-FFF2-40B4-BE49-F238E27FC236}">
                <a16:creationId xmlns:a16="http://schemas.microsoft.com/office/drawing/2014/main" id="{862299B7-9068-4374-9C1A-844FD277D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05" y="1472430"/>
            <a:ext cx="7041120" cy="313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57">
            <a:extLst>
              <a:ext uri="{FF2B5EF4-FFF2-40B4-BE49-F238E27FC236}">
                <a16:creationId xmlns:a16="http://schemas.microsoft.com/office/drawing/2014/main" id="{61B65AED-71CA-46E8-9EA0-20EC89C45B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8999" y="905271"/>
            <a:ext cx="710387" cy="56716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Text Box 54">
            <a:extLst>
              <a:ext uri="{FF2B5EF4-FFF2-40B4-BE49-F238E27FC236}">
                <a16:creationId xmlns:a16="http://schemas.microsoft.com/office/drawing/2014/main" id="{DFC41893-104C-4E9D-8DBF-49318488F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25" y="1387091"/>
            <a:ext cx="8225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+mn-lt"/>
                <a:ea typeface="微软雅黑 Light" panose="020B0502040204020203" pitchFamily="34" charset="-122"/>
              </a:rPr>
              <a:t>请求</a:t>
            </a:r>
            <a:r>
              <a:rPr lang="en-US" altLang="zh-CN" sz="1800" dirty="0" err="1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sz="1800" baseline="-25000" dirty="0" err="1">
                <a:latin typeface="+mn-lt"/>
                <a:ea typeface="微软雅黑 Light" panose="020B0502040204020203" pitchFamily="34" charset="-122"/>
              </a:rPr>
              <a:t>i</a:t>
            </a:r>
            <a:endParaRPr lang="zh-CN" altLang="en-US" sz="1800" baseline="-25000" dirty="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9" name="Text Box 55">
            <a:extLst>
              <a:ext uri="{FF2B5EF4-FFF2-40B4-BE49-F238E27FC236}">
                <a16:creationId xmlns:a16="http://schemas.microsoft.com/office/drawing/2014/main" id="{5A2DFA8E-1B1D-4D09-B25D-CCC46A8CD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91" y="961515"/>
            <a:ext cx="7954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800" dirty="0">
                <a:latin typeface="+mn-lt"/>
                <a:ea typeface="微软雅黑 Light" panose="020B0502040204020203" pitchFamily="34" charset="-122"/>
              </a:rPr>
              <a:t>现有</a:t>
            </a:r>
            <a:r>
              <a:rPr lang="en-US" altLang="zh-CN" sz="1800" dirty="0" err="1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sz="1800" baseline="-25000" dirty="0" err="1">
                <a:latin typeface="+mn-lt"/>
                <a:ea typeface="微软雅黑 Light" panose="020B0502040204020203" pitchFamily="34" charset="-122"/>
              </a:rPr>
              <a:t>j</a:t>
            </a:r>
            <a:endParaRPr lang="zh-CN" altLang="en-US" sz="1800" baseline="-25000" dirty="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0" name="Text Box 82">
            <a:extLst>
              <a:ext uri="{FF2B5EF4-FFF2-40B4-BE49-F238E27FC236}">
                <a16:creationId xmlns:a16="http://schemas.microsoft.com/office/drawing/2014/main" id="{E9D1C924-F5DD-4A8A-B814-E6338C330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370" y="4870845"/>
            <a:ext cx="153211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X: </a:t>
            </a:r>
          </a:p>
          <a:p>
            <a:pPr eaLnBrk="1" hangingPunct="1"/>
            <a:r>
              <a:rPr lang="en-US" altLang="zh-CN" dirty="0">
                <a:latin typeface="+mn-lt"/>
              </a:rPr>
              <a:t>update </a:t>
            </a:r>
          </a:p>
          <a:p>
            <a:pPr eaLnBrk="1" hangingPunct="1"/>
            <a:r>
              <a:rPr lang="en-US" altLang="zh-CN" dirty="0">
                <a:latin typeface="+mn-lt"/>
              </a:rPr>
              <a:t>insert</a:t>
            </a:r>
          </a:p>
          <a:p>
            <a:pPr eaLnBrk="1" hangingPunct="1"/>
            <a:r>
              <a:rPr lang="en-US" altLang="zh-CN" dirty="0">
                <a:latin typeface="+mn-lt"/>
              </a:rPr>
              <a:t>bulk insert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4FCA673-4D44-4A23-B96B-F9492B683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6180" y="905271"/>
            <a:ext cx="322262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E.g. </a:t>
            </a:r>
          </a:p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>
                <a:latin typeface="+mn-lt"/>
                <a:ea typeface="微软雅黑 Light" panose="020B0502040204020203" pitchFamily="34" charset="-122"/>
              </a:rPr>
              <a:t>i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 want to access on the table </a:t>
            </a:r>
            <a:r>
              <a:rPr lang="en-US" altLang="zh-CN" i="1">
                <a:latin typeface="+mn-lt"/>
                <a:ea typeface="微软雅黑 Light" panose="020B0502040204020203" pitchFamily="34" charset="-122"/>
              </a:rPr>
              <a:t>student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;</a:t>
            </a:r>
          </a:p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>
                <a:latin typeface="+mn-lt"/>
                <a:ea typeface="微软雅黑 Light" panose="020B0502040204020203" pitchFamily="34" charset="-122"/>
              </a:rPr>
              <a:t>j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 is now accessing on </a:t>
            </a:r>
            <a:r>
              <a:rPr lang="en-US" altLang="zh-CN" i="1">
                <a:latin typeface="+mn-lt"/>
                <a:ea typeface="微软雅黑 Light" panose="020B0502040204020203" pitchFamily="34" charset="-122"/>
              </a:rPr>
              <a:t>student</a:t>
            </a:r>
            <a:endParaRPr lang="zh-CN" altLang="en-US" i="1">
              <a:latin typeface="+mn-lt"/>
              <a:ea typeface="微软雅黑 Light" panose="020B0502040204020203" pitchFamily="34" charset="-122"/>
            </a:endParaRPr>
          </a:p>
        </p:txBody>
      </p:sp>
      <p:graphicFrame>
        <p:nvGraphicFramePr>
          <p:cNvPr id="12" name="Group 61">
            <a:extLst>
              <a:ext uri="{FF2B5EF4-FFF2-40B4-BE49-F238E27FC236}">
                <a16:creationId xmlns:a16="http://schemas.microsoft.com/office/drawing/2014/main" id="{D0D3E7F1-9118-41B8-8692-AEA81F175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118662"/>
              </p:ext>
            </p:extLst>
          </p:nvPr>
        </p:nvGraphicFramePr>
        <p:xfrm>
          <a:off x="9747793" y="3529409"/>
          <a:ext cx="1452562" cy="1341436"/>
        </p:xfrm>
        <a:graphic>
          <a:graphicData uri="http://schemas.openxmlformats.org/drawingml/2006/table">
            <a:tbl>
              <a:tblPr/>
              <a:tblGrid>
                <a:gridCol w="1452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3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流程图: 磁盘 3">
            <a:extLst>
              <a:ext uri="{FF2B5EF4-FFF2-40B4-BE49-F238E27FC236}">
                <a16:creationId xmlns:a16="http://schemas.microsoft.com/office/drawing/2014/main" id="{8126BAA2-9E07-4236-B5B2-1C77C35B7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8868" y="2570559"/>
            <a:ext cx="1909762" cy="2509837"/>
          </a:xfrm>
          <a:prstGeom prst="flowChartMagneticDisk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2BBB27A-5730-4407-8CC1-2701554C6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5316" y="5254369"/>
            <a:ext cx="20762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S, X:  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局部</a:t>
            </a:r>
            <a:endParaRPr lang="en-US" altLang="zh-CN" dirty="0">
              <a:latin typeface="+mn-lt"/>
              <a:ea typeface="微软雅黑 Light" panose="020B0502040204020203" pitchFamily="34" charset="-122"/>
            </a:endParaRPr>
          </a:p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IS, IX, SIX: 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整体</a:t>
            </a:r>
          </a:p>
        </p:txBody>
      </p:sp>
      <p:sp>
        <p:nvSpPr>
          <p:cNvPr id="15" name="Line 73">
            <a:extLst>
              <a:ext uri="{FF2B5EF4-FFF2-40B4-BE49-F238E27FC236}">
                <a16:creationId xmlns:a16="http://schemas.microsoft.com/office/drawing/2014/main" id="{B1431EAB-65C0-4F90-9388-C2F94ECDA8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3093" y="2970609"/>
            <a:ext cx="4508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6" name="Text Box 74">
            <a:extLst>
              <a:ext uri="{FF2B5EF4-FFF2-40B4-BE49-F238E27FC236}">
                <a16:creationId xmlns:a16="http://schemas.microsoft.com/office/drawing/2014/main" id="{59F6FFD8-0F75-4B35-B71A-ECDA69BD3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3355" y="2781696"/>
            <a:ext cx="5405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DB</a:t>
            </a:r>
          </a:p>
        </p:txBody>
      </p:sp>
      <p:sp>
        <p:nvSpPr>
          <p:cNvPr id="17" name="Line 75">
            <a:extLst>
              <a:ext uri="{FF2B5EF4-FFF2-40B4-BE49-F238E27FC236}">
                <a16:creationId xmlns:a16="http://schemas.microsoft.com/office/drawing/2014/main" id="{8D03B194-0B80-4203-89A0-0091FC12D50B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2005" y="3580209"/>
            <a:ext cx="5810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8" name="Text Box 78">
            <a:extLst>
              <a:ext uri="{FF2B5EF4-FFF2-40B4-BE49-F238E27FC236}">
                <a16:creationId xmlns:a16="http://schemas.microsoft.com/office/drawing/2014/main" id="{FFF5221A-65D7-43D5-AE4E-18B0699EC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0582" y="3238896"/>
            <a:ext cx="8715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table</a:t>
            </a:r>
          </a:p>
        </p:txBody>
      </p:sp>
      <p:sp>
        <p:nvSpPr>
          <p:cNvPr id="19" name="Line 79">
            <a:extLst>
              <a:ext uri="{FF2B5EF4-FFF2-40B4-BE49-F238E27FC236}">
                <a16:creationId xmlns:a16="http://schemas.microsoft.com/office/drawing/2014/main" id="{382DC920-3F79-4247-9791-FBFE5FD85EB3}"/>
              </a:ext>
            </a:extLst>
          </p:cNvPr>
          <p:cNvSpPr>
            <a:spLocks noChangeShapeType="1"/>
          </p:cNvSpPr>
          <p:nvPr/>
        </p:nvSpPr>
        <p:spPr bwMode="auto">
          <a:xfrm>
            <a:off x="9235030" y="4334271"/>
            <a:ext cx="4937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0" name="Text Box 81">
            <a:extLst>
              <a:ext uri="{FF2B5EF4-FFF2-40B4-BE49-F238E27FC236}">
                <a16:creationId xmlns:a16="http://schemas.microsoft.com/office/drawing/2014/main" id="{EA2B885B-0F2B-4DB1-B2F7-D88E68B32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2105" y="4038996"/>
            <a:ext cx="6674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row</a:t>
            </a:r>
          </a:p>
        </p:txBody>
      </p:sp>
    </p:spTree>
    <p:extLst>
      <p:ext uri="{BB962C8B-B14F-4D97-AF65-F5344CB8AC3E}">
        <p14:creationId xmlns:p14="http://schemas.microsoft.com/office/powerpoint/2010/main" val="28455129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EF4FFC-59D6-432A-A627-51DC724BE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85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ED667B-9CDE-4B8A-B0A8-B7CDE0812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2C1D9-00EB-43C8-9B35-723D700FA5ED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6A0B70E1-F8CC-4180-B974-10EC0DF195EF}"/>
              </a:ext>
            </a:extLst>
          </p:cNvPr>
          <p:cNvSpPr txBox="1"/>
          <p:nvPr/>
        </p:nvSpPr>
        <p:spPr>
          <a:xfrm>
            <a:off x="596740" y="1908504"/>
            <a:ext cx="2293938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</a:rPr>
              <a:t>select</a:t>
            </a:r>
            <a:r>
              <a:rPr lang="en-US" altLang="zh-CN" dirty="0"/>
              <a:t>  ID</a:t>
            </a:r>
          </a:p>
          <a:p>
            <a:pPr>
              <a:defRPr/>
            </a:pPr>
            <a:r>
              <a:rPr lang="en-US" altLang="zh-CN" dirty="0"/>
              <a:t>from student </a:t>
            </a:r>
          </a:p>
          <a:p>
            <a:pPr>
              <a:defRPr/>
            </a:pPr>
            <a:r>
              <a:rPr lang="en-US" altLang="zh-CN" dirty="0"/>
              <a:t>where age&gt;0</a:t>
            </a: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25933B-7162-4347-B601-602C597F577B}"/>
              </a:ext>
            </a:extLst>
          </p:cNvPr>
          <p:cNvSpPr/>
          <p:nvPr/>
        </p:nvSpPr>
        <p:spPr bwMode="auto">
          <a:xfrm>
            <a:off x="596740" y="865597"/>
            <a:ext cx="2293938" cy="1042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algn="ctr">
              <a:defRPr/>
            </a:pPr>
            <a:r>
              <a:rPr lang="en-US" altLang="zh-CN" dirty="0"/>
              <a:t>IS on DB </a:t>
            </a:r>
          </a:p>
          <a:p>
            <a:pPr algn="ctr">
              <a:defRPr/>
            </a:pPr>
            <a:r>
              <a:rPr lang="en-US" altLang="zh-CN" dirty="0"/>
              <a:t>IS on table</a:t>
            </a:r>
          </a:p>
          <a:p>
            <a:pPr algn="ctr">
              <a:defRPr/>
            </a:pPr>
            <a:r>
              <a:rPr lang="en-US" altLang="zh-CN" dirty="0">
                <a:solidFill>
                  <a:srgbClr val="FF0000"/>
                </a:solidFill>
              </a:rPr>
              <a:t>S on tuple</a:t>
            </a:r>
          </a:p>
          <a:p>
            <a:pPr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CEA91F-1765-41F2-A787-C65270FC5A5A}"/>
              </a:ext>
            </a:extLst>
          </p:cNvPr>
          <p:cNvSpPr/>
          <p:nvPr/>
        </p:nvSpPr>
        <p:spPr bwMode="auto">
          <a:xfrm>
            <a:off x="3448332" y="865597"/>
            <a:ext cx="2292350" cy="1042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algn="ctr">
              <a:defRPr/>
            </a:pPr>
            <a:r>
              <a:rPr lang="en-US" altLang="zh-CN" dirty="0"/>
              <a:t>IS on DB </a:t>
            </a:r>
          </a:p>
          <a:p>
            <a:pPr algn="ctr">
              <a:defRPr/>
            </a:pPr>
            <a:endParaRPr lang="en-US" altLang="zh-CN" dirty="0"/>
          </a:p>
          <a:p>
            <a:pPr algn="ctr">
              <a:defRPr/>
            </a:pPr>
            <a:r>
              <a:rPr lang="en-US" altLang="zh-CN" dirty="0">
                <a:solidFill>
                  <a:srgbClr val="FF0000"/>
                </a:solidFill>
              </a:rPr>
              <a:t>S on table</a:t>
            </a:r>
          </a:p>
          <a:p>
            <a:pPr algn="ctr">
              <a:defRPr/>
            </a:pPr>
            <a:r>
              <a:rPr lang="en-US" altLang="zh-CN" dirty="0"/>
              <a:t> </a:t>
            </a:r>
          </a:p>
          <a:p>
            <a:pPr algn="ctr">
              <a:defRPr/>
            </a:pPr>
            <a:endParaRPr lang="zh-CN" altLang="en-US" dirty="0"/>
          </a:p>
        </p:txBody>
      </p:sp>
      <p:sp>
        <p:nvSpPr>
          <p:cNvPr id="8" name="TextBox 70">
            <a:extLst>
              <a:ext uri="{FF2B5EF4-FFF2-40B4-BE49-F238E27FC236}">
                <a16:creationId xmlns:a16="http://schemas.microsoft.com/office/drawing/2014/main" id="{126F60D8-6798-44BC-BAD9-8607538275F9}"/>
              </a:ext>
            </a:extLst>
          </p:cNvPr>
          <p:cNvSpPr txBox="1"/>
          <p:nvPr/>
        </p:nvSpPr>
        <p:spPr>
          <a:xfrm>
            <a:off x="6298336" y="1908706"/>
            <a:ext cx="2292350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</a:rPr>
              <a:t>update</a:t>
            </a:r>
            <a:r>
              <a:rPr lang="en-US" altLang="zh-CN" dirty="0"/>
              <a:t>  student</a:t>
            </a:r>
          </a:p>
          <a:p>
            <a:pPr>
              <a:defRPr/>
            </a:pPr>
            <a:r>
              <a:rPr lang="en-US" altLang="zh-CN" dirty="0"/>
              <a:t>set  ID:=ID+1</a:t>
            </a:r>
          </a:p>
          <a:p>
            <a:pPr>
              <a:defRPr/>
            </a:pPr>
            <a:r>
              <a:rPr lang="en-US" altLang="zh-CN" dirty="0"/>
              <a:t>where age &gt;20</a:t>
            </a:r>
          </a:p>
          <a:p>
            <a:pPr>
              <a:defRPr/>
            </a:pPr>
            <a:endParaRPr lang="en-US" altLang="zh-CN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</a:rPr>
              <a:t>delete</a:t>
            </a:r>
            <a:r>
              <a:rPr lang="en-US" altLang="zh-CN" dirty="0"/>
              <a:t> </a:t>
            </a:r>
          </a:p>
          <a:p>
            <a:pPr>
              <a:defRPr/>
            </a:pPr>
            <a:r>
              <a:rPr lang="en-US" altLang="zh-CN" dirty="0"/>
              <a:t>from student </a:t>
            </a:r>
          </a:p>
          <a:p>
            <a:pPr>
              <a:defRPr/>
            </a:pPr>
            <a:r>
              <a:rPr lang="en-US" altLang="zh-CN" dirty="0"/>
              <a:t>where age&gt;0</a:t>
            </a:r>
          </a:p>
        </p:txBody>
      </p:sp>
      <p:sp>
        <p:nvSpPr>
          <p:cNvPr id="9" name="TextBox 72">
            <a:extLst>
              <a:ext uri="{FF2B5EF4-FFF2-40B4-BE49-F238E27FC236}">
                <a16:creationId xmlns:a16="http://schemas.microsoft.com/office/drawing/2014/main" id="{9661F620-704D-41B9-A57D-259E14E6F802}"/>
              </a:ext>
            </a:extLst>
          </p:cNvPr>
          <p:cNvSpPr txBox="1"/>
          <p:nvPr/>
        </p:nvSpPr>
        <p:spPr>
          <a:xfrm>
            <a:off x="9148340" y="1908503"/>
            <a:ext cx="2292350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>
            <a:defPPr>
              <a:defRPr lang="zh-CN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altLang="zh-CN" b="0" dirty="0"/>
              <a:t>update  student</a:t>
            </a:r>
          </a:p>
          <a:p>
            <a:r>
              <a:rPr lang="en-US" altLang="zh-CN" b="0" dirty="0"/>
              <a:t>set  ID:=ID+1</a:t>
            </a:r>
          </a:p>
          <a:p>
            <a:endParaRPr lang="en-US" altLang="zh-CN" b="0" dirty="0"/>
          </a:p>
          <a:p>
            <a:endParaRPr lang="en-US" altLang="zh-CN" b="0" dirty="0"/>
          </a:p>
          <a:p>
            <a:r>
              <a:rPr lang="en-US" altLang="zh-CN" b="0" dirty="0"/>
              <a:t>delete </a:t>
            </a:r>
          </a:p>
          <a:p>
            <a:r>
              <a:rPr lang="en-US" altLang="zh-CN" b="0" dirty="0"/>
              <a:t>from student </a:t>
            </a:r>
          </a:p>
          <a:p>
            <a:endParaRPr lang="en-US" altLang="zh-CN" b="0" dirty="0"/>
          </a:p>
        </p:txBody>
      </p:sp>
      <p:sp>
        <p:nvSpPr>
          <p:cNvPr id="10" name="TextBox 74">
            <a:extLst>
              <a:ext uri="{FF2B5EF4-FFF2-40B4-BE49-F238E27FC236}">
                <a16:creationId xmlns:a16="http://schemas.microsoft.com/office/drawing/2014/main" id="{CE92A63B-9364-4CC0-9098-59EB53E9CE42}"/>
              </a:ext>
            </a:extLst>
          </p:cNvPr>
          <p:cNvSpPr txBox="1"/>
          <p:nvPr/>
        </p:nvSpPr>
        <p:spPr>
          <a:xfrm>
            <a:off x="3448332" y="1908504"/>
            <a:ext cx="2292350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</a:rPr>
              <a:t>select </a:t>
            </a:r>
            <a:r>
              <a:rPr lang="en-US" altLang="zh-CN" dirty="0"/>
              <a:t> ID</a:t>
            </a:r>
          </a:p>
          <a:p>
            <a:pPr>
              <a:defRPr/>
            </a:pPr>
            <a:r>
              <a:rPr lang="en-US" altLang="zh-CN" dirty="0"/>
              <a:t>from student</a:t>
            </a: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en-US" altLang="zh-CN" dirty="0"/>
              <a:t> </a:t>
            </a:r>
          </a:p>
          <a:p>
            <a:pPr>
              <a:defRPr/>
            </a:pPr>
            <a:endParaRPr lang="en-US" altLang="zh-CN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8B0562-1ECD-4ED8-8CCA-A8D2EA19E540}"/>
              </a:ext>
            </a:extLst>
          </p:cNvPr>
          <p:cNvSpPr/>
          <p:nvPr/>
        </p:nvSpPr>
        <p:spPr bwMode="auto">
          <a:xfrm>
            <a:off x="6298336" y="874005"/>
            <a:ext cx="2292350" cy="1042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algn="ctr">
              <a:defRPr/>
            </a:pPr>
            <a:r>
              <a:rPr lang="en-US" altLang="zh-CN" dirty="0"/>
              <a:t>IX/SIX on DB </a:t>
            </a:r>
          </a:p>
          <a:p>
            <a:pPr algn="ctr">
              <a:defRPr/>
            </a:pPr>
            <a:r>
              <a:rPr lang="en-US" altLang="zh-CN" dirty="0"/>
              <a:t>IX on table</a:t>
            </a:r>
          </a:p>
          <a:p>
            <a:pPr algn="ctr">
              <a:defRPr/>
            </a:pPr>
            <a:r>
              <a:rPr lang="en-US" altLang="zh-CN" dirty="0">
                <a:solidFill>
                  <a:srgbClr val="FF0000"/>
                </a:solidFill>
              </a:rPr>
              <a:t>X on tuple</a:t>
            </a:r>
          </a:p>
          <a:p>
            <a:pPr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DEBFD3-A3AD-4227-B004-D8D82A14CD5B}"/>
              </a:ext>
            </a:extLst>
          </p:cNvPr>
          <p:cNvSpPr/>
          <p:nvPr/>
        </p:nvSpPr>
        <p:spPr bwMode="auto">
          <a:xfrm>
            <a:off x="9148340" y="841784"/>
            <a:ext cx="2292350" cy="10667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algn="ctr">
              <a:defRPr/>
            </a:pPr>
            <a:r>
              <a:rPr lang="en-US" altLang="zh-CN" dirty="0"/>
              <a:t>IX/SIX on DB </a:t>
            </a:r>
          </a:p>
          <a:p>
            <a:pPr algn="ctr">
              <a:defRPr/>
            </a:pPr>
            <a:endParaRPr lang="en-US" altLang="zh-CN" dirty="0"/>
          </a:p>
          <a:p>
            <a:pPr algn="ctr">
              <a:defRPr/>
            </a:pPr>
            <a:r>
              <a:rPr lang="en-US" altLang="zh-CN" dirty="0">
                <a:solidFill>
                  <a:srgbClr val="FF0000"/>
                </a:solidFill>
              </a:rPr>
              <a:t>X on table</a:t>
            </a:r>
          </a:p>
        </p:txBody>
      </p:sp>
    </p:spTree>
    <p:extLst>
      <p:ext uri="{BB962C8B-B14F-4D97-AF65-F5344CB8AC3E}">
        <p14:creationId xmlns:p14="http://schemas.microsoft.com/office/powerpoint/2010/main" val="36396264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54BB6-1D6E-4041-8B18-6964FC8E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Multiple Granularity Locking Scheme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EDF3E-8DFC-4B02-AE43-504963565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2994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Locks are acquired in root-to-leaf order, whereas they are released in leaf-to-root order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    //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加锁按自顶向下（根到叶）的顺序，释放锁按照自底向上（叶到根）的顺序</a:t>
            </a: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Transaction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can lock a node </a:t>
            </a:r>
            <a:r>
              <a:rPr lang="en-US" altLang="en-US" i="1" dirty="0">
                <a:solidFill>
                  <a:srgbClr val="FF0000"/>
                </a:solidFill>
              </a:rPr>
              <a:t>Q</a:t>
            </a:r>
            <a:r>
              <a:rPr lang="en-US" altLang="en-US" dirty="0"/>
              <a:t>, using the following rules: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   // </a:t>
            </a:r>
            <a:r>
              <a:rPr lang="en-US" altLang="zh-CN" dirty="0"/>
              <a:t>Exp. </a:t>
            </a:r>
            <a:r>
              <a:rPr lang="zh-CN" altLang="en-US" dirty="0"/>
              <a:t>数据对象：</a:t>
            </a:r>
            <a:r>
              <a:rPr lang="en-US" altLang="en-US" b="1" i="1" dirty="0">
                <a:solidFill>
                  <a:srgbClr val="FF0000"/>
                </a:solidFill>
                <a:highlight>
                  <a:srgbClr val="FFFF00"/>
                </a:highlight>
              </a:rPr>
              <a:t>Q</a:t>
            </a:r>
            <a:r>
              <a:rPr lang="en-US" altLang="en-US" dirty="0">
                <a:highlight>
                  <a:srgbClr val="FFFF00"/>
                </a:highlight>
              </a:rPr>
              <a:t>: </a:t>
            </a:r>
            <a:r>
              <a:rPr lang="en-US" altLang="en-US" i="1" dirty="0">
                <a:solidFill>
                  <a:srgbClr val="FF0000"/>
                </a:solidFill>
                <a:highlight>
                  <a:srgbClr val="FFFF00"/>
                </a:highlight>
                <a:cs typeface="Times New Roman" pitchFamily="18" charset="0"/>
              </a:rPr>
              <a:t>student</a:t>
            </a:r>
            <a:r>
              <a:rPr lang="en-US" altLang="en-US" dirty="0">
                <a:cs typeface="Times New Roman" pitchFamily="18" charset="0"/>
              </a:rPr>
              <a:t>, </a:t>
            </a:r>
            <a:r>
              <a:rPr lang="en-US" altLang="en-US" dirty="0">
                <a:solidFill>
                  <a:srgbClr val="2D0EE4"/>
                </a:solidFill>
                <a:highlight>
                  <a:srgbClr val="DCECE0"/>
                </a:highlight>
                <a:cs typeface="Times New Roman" pitchFamily="18" charset="0"/>
              </a:rPr>
              <a:t>root/parent of </a:t>
            </a:r>
            <a:r>
              <a:rPr lang="en-US" altLang="en-US" i="1" dirty="0">
                <a:solidFill>
                  <a:srgbClr val="2D0EE4"/>
                </a:solidFill>
                <a:highlight>
                  <a:srgbClr val="DCECE0"/>
                </a:highlight>
                <a:cs typeface="Times New Roman" pitchFamily="18" charset="0"/>
              </a:rPr>
              <a:t>Q</a:t>
            </a:r>
            <a:r>
              <a:rPr lang="en-US" altLang="en-US" dirty="0">
                <a:highlight>
                  <a:srgbClr val="DCECE0"/>
                </a:highlight>
                <a:cs typeface="Times New Roman" pitchFamily="18" charset="0"/>
              </a:rPr>
              <a:t>: </a:t>
            </a:r>
            <a:r>
              <a:rPr lang="en-US" altLang="en-US" i="1" dirty="0">
                <a:solidFill>
                  <a:srgbClr val="2D0EE4"/>
                </a:solidFill>
                <a:highlight>
                  <a:srgbClr val="DCECE0"/>
                </a:highlight>
                <a:cs typeface="Times New Roman" pitchFamily="18" charset="0"/>
              </a:rPr>
              <a:t>DB</a:t>
            </a:r>
            <a:r>
              <a:rPr lang="en-US" altLang="en-US" dirty="0">
                <a:cs typeface="Times New Roman" pitchFamily="18" charset="0"/>
              </a:rPr>
              <a:t>, </a:t>
            </a:r>
            <a:r>
              <a:rPr lang="en-US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children of </a:t>
            </a:r>
            <a:r>
              <a:rPr lang="en-US" altLang="en-US" i="1" dirty="0">
                <a:solidFill>
                  <a:srgbClr val="C00000"/>
                </a:solidFill>
                <a:highlight>
                  <a:srgbClr val="FFFF00"/>
                </a:highlight>
              </a:rPr>
              <a:t>Q</a:t>
            </a:r>
            <a:r>
              <a:rPr lang="en-US" altLang="en-US" dirty="0">
                <a:highlight>
                  <a:srgbClr val="FFFF00"/>
                </a:highlight>
              </a:rPr>
              <a:t>: </a:t>
            </a:r>
            <a:r>
              <a:rPr lang="en-US" altLang="en-US" i="1" dirty="0">
                <a:solidFill>
                  <a:srgbClr val="C00000"/>
                </a:solidFill>
                <a:highlight>
                  <a:srgbClr val="FFFF00"/>
                </a:highlight>
              </a:rPr>
              <a:t>row</a:t>
            </a:r>
            <a:r>
              <a:rPr lang="en-US" altLang="en-US" dirty="0">
                <a:highlight>
                  <a:srgbClr val="FFFF00"/>
                </a:highlight>
              </a:rPr>
              <a:t> </a:t>
            </a:r>
            <a:r>
              <a:rPr lang="en-US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in </a:t>
            </a:r>
            <a:r>
              <a:rPr lang="en-US" altLang="en-US" i="1" dirty="0">
                <a:solidFill>
                  <a:srgbClr val="C00000"/>
                </a:solidFill>
                <a:highlight>
                  <a:srgbClr val="FFFF00"/>
                </a:highlight>
              </a:rPr>
              <a:t>student</a:t>
            </a:r>
          </a:p>
          <a:p>
            <a:pPr lvl="1"/>
            <a:r>
              <a:rPr lang="en-US" altLang="en-US" dirty="0"/>
              <a:t>1. the lock compatibility matrix must be observed</a:t>
            </a:r>
          </a:p>
          <a:p>
            <a:pPr lvl="1"/>
            <a:r>
              <a:rPr lang="en-US" altLang="en-US" dirty="0"/>
              <a:t>2. the root of the tree, e.g. DB, must be locked first, and may be locked in any mode, e.g. IS, IX, SIX</a:t>
            </a:r>
          </a:p>
          <a:p>
            <a:pPr lvl="1"/>
            <a:r>
              <a:rPr lang="en-US" altLang="en-US" dirty="0"/>
              <a:t>3. a node </a:t>
            </a:r>
            <a:r>
              <a:rPr lang="en-US" altLang="en-US" i="1" dirty="0"/>
              <a:t>Q</a:t>
            </a:r>
            <a:r>
              <a:rPr lang="en-US" altLang="en-US" dirty="0"/>
              <a:t>, e.g. </a:t>
            </a:r>
            <a:r>
              <a:rPr lang="en-US" altLang="en-US" i="1" dirty="0">
                <a:solidFill>
                  <a:srgbClr val="FF0000"/>
                </a:solidFill>
              </a:rPr>
              <a:t>student</a:t>
            </a:r>
            <a:r>
              <a:rPr lang="en-US" altLang="en-US" dirty="0"/>
              <a:t>, can be locked by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in S or IS mode only if the parent of </a:t>
            </a:r>
            <a:r>
              <a:rPr lang="en-US" altLang="en-US" i="1" dirty="0"/>
              <a:t>Q</a:t>
            </a:r>
            <a:r>
              <a:rPr lang="en-US" altLang="en-US" dirty="0"/>
              <a:t>, e.g. </a:t>
            </a:r>
            <a:r>
              <a:rPr lang="en-US" altLang="en-US" i="1" dirty="0">
                <a:solidFill>
                  <a:srgbClr val="2D0EE4"/>
                </a:solidFill>
              </a:rPr>
              <a:t>DB</a:t>
            </a:r>
            <a:r>
              <a:rPr lang="en-US" altLang="en-US" dirty="0"/>
              <a:t>, is currently locked by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in either IX or IS mode</a:t>
            </a:r>
          </a:p>
          <a:p>
            <a:pPr lvl="2"/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zh-CN" altLang="en-US" dirty="0"/>
              <a:t>需要读取</a:t>
            </a:r>
            <a:r>
              <a:rPr lang="en-US" altLang="zh-CN" i="1" dirty="0">
                <a:solidFill>
                  <a:srgbClr val="FF0000"/>
                </a:solidFill>
              </a:rPr>
              <a:t>Q</a:t>
            </a:r>
            <a:r>
              <a:rPr lang="en-US" altLang="zh-CN" dirty="0"/>
              <a:t>=</a:t>
            </a:r>
            <a:r>
              <a:rPr lang="en-US" altLang="zh-CN" i="1" dirty="0">
                <a:solidFill>
                  <a:srgbClr val="FF0000"/>
                </a:solidFill>
              </a:rPr>
              <a:t>student</a:t>
            </a:r>
            <a:r>
              <a:rPr lang="zh-CN" altLang="en-US" dirty="0"/>
              <a:t>，加</a:t>
            </a:r>
            <a:r>
              <a:rPr lang="en-US" altLang="zh-CN" dirty="0"/>
              <a:t>S</a:t>
            </a:r>
            <a:r>
              <a:rPr lang="zh-CN" altLang="en-US" dirty="0"/>
              <a:t>锁，或读取</a:t>
            </a:r>
            <a:r>
              <a:rPr lang="en-US" altLang="zh-CN" i="1" dirty="0">
                <a:solidFill>
                  <a:srgbClr val="FF0000"/>
                </a:solidFill>
              </a:rPr>
              <a:t>Q</a:t>
            </a:r>
            <a:r>
              <a:rPr lang="en-US" altLang="zh-CN" dirty="0"/>
              <a:t>=</a:t>
            </a:r>
            <a:r>
              <a:rPr lang="en-US" altLang="zh-CN" i="1" dirty="0">
                <a:solidFill>
                  <a:srgbClr val="FF0000"/>
                </a:solidFill>
              </a:rPr>
              <a:t>student</a:t>
            </a:r>
            <a:r>
              <a:rPr lang="zh-CN" altLang="en-US" dirty="0"/>
              <a:t>中部分</a:t>
            </a:r>
            <a:r>
              <a:rPr lang="en-US" altLang="zh-CN" dirty="0"/>
              <a:t>tuples</a:t>
            </a:r>
            <a:r>
              <a:rPr lang="zh-CN" altLang="en-US" dirty="0"/>
              <a:t>，加</a:t>
            </a:r>
            <a:r>
              <a:rPr lang="en-US" altLang="zh-CN" dirty="0"/>
              <a:t>IS</a:t>
            </a:r>
            <a:r>
              <a:rPr lang="zh-CN" altLang="en-US" dirty="0"/>
              <a:t>锁</a:t>
            </a:r>
            <a:endParaRPr lang="en-US" altLang="zh-CN" dirty="0"/>
          </a:p>
          <a:p>
            <a:pPr lvl="2"/>
            <a:r>
              <a:rPr lang="zh-CN" altLang="en-US" dirty="0"/>
              <a:t>之前，</a:t>
            </a:r>
            <a:r>
              <a:rPr lang="en-US" altLang="en-US" i="1" dirty="0"/>
              <a:t>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zh-CN" altLang="en-US" dirty="0"/>
              <a:t>需要对包含</a:t>
            </a:r>
            <a:r>
              <a:rPr lang="en-US" altLang="zh-CN" i="1" dirty="0">
                <a:solidFill>
                  <a:srgbClr val="FF0000"/>
                </a:solidFill>
                <a:highlight>
                  <a:srgbClr val="FFFF00"/>
                </a:highlight>
              </a:rPr>
              <a:t>student</a:t>
            </a:r>
            <a:r>
              <a:rPr lang="zh-CN" altLang="en-US" dirty="0"/>
              <a:t>的父节点</a:t>
            </a:r>
            <a:r>
              <a:rPr lang="en-US" altLang="zh-CN" i="1" dirty="0">
                <a:solidFill>
                  <a:srgbClr val="2D0EE4"/>
                </a:solidFill>
                <a:highlight>
                  <a:srgbClr val="DCECE0"/>
                </a:highlight>
                <a:cs typeface="Times New Roman" pitchFamily="18" charset="0"/>
              </a:rPr>
              <a:t>DB</a:t>
            </a:r>
            <a:r>
              <a:rPr lang="zh-CN" altLang="en-US" dirty="0"/>
              <a:t>，加锁</a:t>
            </a:r>
            <a:r>
              <a:rPr lang="en-US" altLang="zh-CN" dirty="0"/>
              <a:t>IX</a:t>
            </a:r>
            <a:r>
              <a:rPr lang="zh-CN" altLang="en-US" dirty="0"/>
              <a:t>、</a:t>
            </a:r>
            <a:r>
              <a:rPr lang="en-US" altLang="zh-CN" dirty="0"/>
              <a:t>IS</a:t>
            </a:r>
            <a:r>
              <a:rPr lang="zh-CN" altLang="en-US" dirty="0"/>
              <a:t>，表示对</a:t>
            </a:r>
            <a:r>
              <a:rPr lang="en-US" altLang="zh-CN" i="1" dirty="0">
                <a:solidFill>
                  <a:srgbClr val="2D0EE4"/>
                </a:solidFill>
                <a:highlight>
                  <a:srgbClr val="DCECE0"/>
                </a:highlight>
                <a:cs typeface="Times New Roman" pitchFamily="18" charset="0"/>
              </a:rPr>
              <a:t>DB</a:t>
            </a:r>
            <a:r>
              <a:rPr lang="zh-CN" altLang="en-US" dirty="0"/>
              <a:t>中的表</a:t>
            </a:r>
            <a:r>
              <a:rPr lang="en-US" altLang="zh-CN" i="1" dirty="0">
                <a:solidFill>
                  <a:srgbClr val="FF0000"/>
                </a:solidFill>
                <a:highlight>
                  <a:srgbClr val="FFFF00"/>
                </a:highlight>
              </a:rPr>
              <a:t>student</a:t>
            </a:r>
            <a:r>
              <a:rPr lang="zh-CN" altLang="en-US" dirty="0"/>
              <a:t>，有读、写意向</a:t>
            </a: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39DD91-E038-4AB0-9BFD-88E39B8D7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85D9-3314-4297-B6B1-6572722CFA1F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CFEBB8-4B28-4A45-8C54-8E5A33DB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7751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54BB6-1D6E-4041-8B18-6964FC8E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Multiple Granularity Locking Scheme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EDF3E-8DFC-4B02-AE43-504963565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2994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   // </a:t>
            </a:r>
            <a:r>
              <a:rPr lang="en-US" altLang="zh-CN" dirty="0"/>
              <a:t>Exp. </a:t>
            </a:r>
            <a:r>
              <a:rPr lang="zh-CN" altLang="en-US" dirty="0"/>
              <a:t>数据对象：</a:t>
            </a:r>
            <a:r>
              <a:rPr lang="en-US" altLang="en-US" b="1" i="1" dirty="0">
                <a:solidFill>
                  <a:srgbClr val="FF0000"/>
                </a:solidFill>
                <a:highlight>
                  <a:srgbClr val="FFFF00"/>
                </a:highlight>
              </a:rPr>
              <a:t>Q</a:t>
            </a:r>
            <a:r>
              <a:rPr lang="en-US" altLang="en-US" dirty="0">
                <a:highlight>
                  <a:srgbClr val="FFFF00"/>
                </a:highlight>
              </a:rPr>
              <a:t>: </a:t>
            </a:r>
            <a:r>
              <a:rPr lang="en-US" altLang="en-US" i="1" dirty="0">
                <a:solidFill>
                  <a:srgbClr val="FF0000"/>
                </a:solidFill>
                <a:highlight>
                  <a:srgbClr val="FFFF00"/>
                </a:highlight>
                <a:cs typeface="Times New Roman" pitchFamily="18" charset="0"/>
              </a:rPr>
              <a:t>student</a:t>
            </a:r>
            <a:r>
              <a:rPr lang="en-US" altLang="en-US" dirty="0">
                <a:cs typeface="Times New Roman" pitchFamily="18" charset="0"/>
              </a:rPr>
              <a:t>, </a:t>
            </a:r>
            <a:r>
              <a:rPr lang="en-US" altLang="en-US" dirty="0">
                <a:solidFill>
                  <a:srgbClr val="2D0EE4"/>
                </a:solidFill>
                <a:highlight>
                  <a:srgbClr val="DCECE0"/>
                </a:highlight>
                <a:cs typeface="Times New Roman" pitchFamily="18" charset="0"/>
              </a:rPr>
              <a:t>root/parent of </a:t>
            </a:r>
            <a:r>
              <a:rPr lang="en-US" altLang="en-US" i="1" dirty="0">
                <a:solidFill>
                  <a:srgbClr val="2D0EE4"/>
                </a:solidFill>
                <a:highlight>
                  <a:srgbClr val="DCECE0"/>
                </a:highlight>
                <a:cs typeface="Times New Roman" pitchFamily="18" charset="0"/>
              </a:rPr>
              <a:t>Q</a:t>
            </a:r>
            <a:r>
              <a:rPr lang="en-US" altLang="en-US" dirty="0">
                <a:highlight>
                  <a:srgbClr val="DCECE0"/>
                </a:highlight>
                <a:cs typeface="Times New Roman" pitchFamily="18" charset="0"/>
              </a:rPr>
              <a:t>: </a:t>
            </a:r>
            <a:r>
              <a:rPr lang="en-US" altLang="en-US" i="1" dirty="0">
                <a:highlight>
                  <a:srgbClr val="DCECE0"/>
                </a:highlight>
                <a:cs typeface="Times New Roman" pitchFamily="18" charset="0"/>
              </a:rPr>
              <a:t>DB</a:t>
            </a:r>
            <a:r>
              <a:rPr lang="en-US" altLang="en-US" dirty="0">
                <a:cs typeface="Times New Roman" pitchFamily="18" charset="0"/>
              </a:rPr>
              <a:t>, </a:t>
            </a:r>
            <a:r>
              <a:rPr lang="en-US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children of </a:t>
            </a:r>
            <a:r>
              <a:rPr lang="en-US" altLang="en-US" i="1" dirty="0">
                <a:solidFill>
                  <a:srgbClr val="C00000"/>
                </a:solidFill>
                <a:highlight>
                  <a:srgbClr val="FFFF00"/>
                </a:highlight>
              </a:rPr>
              <a:t>Q</a:t>
            </a:r>
            <a:r>
              <a:rPr lang="en-US" altLang="en-US" dirty="0">
                <a:highlight>
                  <a:srgbClr val="FFFF00"/>
                </a:highlight>
              </a:rPr>
              <a:t>: </a:t>
            </a:r>
            <a:r>
              <a:rPr lang="en-US" altLang="en-US" i="1" dirty="0">
                <a:highlight>
                  <a:srgbClr val="FFFF00"/>
                </a:highlight>
              </a:rPr>
              <a:t>row</a:t>
            </a:r>
            <a:r>
              <a:rPr lang="en-US" altLang="en-US" dirty="0">
                <a:highlight>
                  <a:srgbClr val="FFFF00"/>
                </a:highlight>
              </a:rPr>
              <a:t> in </a:t>
            </a:r>
            <a:r>
              <a:rPr lang="en-US" altLang="en-US" i="1" dirty="0">
                <a:highlight>
                  <a:srgbClr val="FFFF00"/>
                </a:highlight>
              </a:rPr>
              <a:t>student</a:t>
            </a:r>
          </a:p>
          <a:p>
            <a:pPr lvl="1"/>
            <a:r>
              <a:rPr lang="en-US" altLang="en-US" dirty="0"/>
              <a:t>4. a node </a:t>
            </a:r>
            <a:r>
              <a:rPr lang="en-US" altLang="en-US" i="1" dirty="0"/>
              <a:t>Q</a:t>
            </a:r>
            <a:r>
              <a:rPr lang="en-US" altLang="en-US" dirty="0"/>
              <a:t> can be locked by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in X, SIX, or IX mode only if the parent of </a:t>
            </a:r>
            <a:r>
              <a:rPr lang="en-US" altLang="en-US" i="1" dirty="0"/>
              <a:t>Q</a:t>
            </a:r>
            <a:r>
              <a:rPr lang="en-US" altLang="en-US" dirty="0"/>
              <a:t> is currently locked by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in either IX or SIX mode</a:t>
            </a:r>
          </a:p>
          <a:p>
            <a:pPr lvl="2">
              <a:lnSpc>
                <a:spcPct val="110000"/>
              </a:lnSpc>
            </a:pP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zh-CN" altLang="en-US" dirty="0"/>
              <a:t>需要整体写</a:t>
            </a:r>
            <a:r>
              <a:rPr lang="en-US" altLang="zh-CN" dirty="0"/>
              <a:t>/</a:t>
            </a:r>
            <a:r>
              <a:rPr lang="zh-CN" altLang="en-US" dirty="0"/>
              <a:t>修改</a:t>
            </a:r>
            <a:r>
              <a:rPr lang="en-US" altLang="zh-CN" i="1" dirty="0">
                <a:solidFill>
                  <a:srgbClr val="FF0000"/>
                </a:solidFill>
              </a:rPr>
              <a:t>Q</a:t>
            </a:r>
            <a:r>
              <a:rPr lang="en-US" altLang="zh-CN" dirty="0"/>
              <a:t>=</a:t>
            </a:r>
            <a:r>
              <a:rPr lang="en-US" altLang="zh-CN" i="1" dirty="0">
                <a:solidFill>
                  <a:srgbClr val="FF0000"/>
                </a:solidFill>
              </a:rPr>
              <a:t>student</a:t>
            </a:r>
            <a:r>
              <a:rPr lang="zh-CN" altLang="en-US" dirty="0"/>
              <a:t>，加</a:t>
            </a:r>
            <a:r>
              <a:rPr lang="en-US" altLang="zh-CN" dirty="0"/>
              <a:t>X</a:t>
            </a:r>
            <a:r>
              <a:rPr lang="zh-CN" altLang="en-US" dirty="0"/>
              <a:t>锁；</a:t>
            </a:r>
            <a:endParaRPr lang="en-US" altLang="zh-CN" dirty="0"/>
          </a:p>
          <a:p>
            <a:pPr marL="534987" lvl="2" indent="0">
              <a:lnSpc>
                <a:spcPct val="110000"/>
              </a:lnSpc>
              <a:buNone/>
            </a:pPr>
            <a:r>
              <a:rPr lang="en-US" altLang="zh-CN" dirty="0"/>
              <a:t>     </a:t>
            </a:r>
            <a:r>
              <a:rPr lang="zh-CN" altLang="en-US" dirty="0"/>
              <a:t>或，</a:t>
            </a:r>
            <a:r>
              <a:rPr lang="en-US" altLang="en-US" i="1" dirty="0"/>
              <a:t>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zh-CN" altLang="en-US" dirty="0"/>
              <a:t>需要</a:t>
            </a:r>
            <a:r>
              <a:rPr lang="zh-CN" altLang="en-US" dirty="0">
                <a:cs typeface="Times New Roman" pitchFamily="18" charset="0"/>
              </a:rPr>
              <a:t>对</a:t>
            </a:r>
            <a:r>
              <a:rPr lang="en-US" altLang="zh-CN" i="1" dirty="0">
                <a:solidFill>
                  <a:srgbClr val="FF0000"/>
                </a:solidFill>
              </a:rPr>
              <a:t>student</a:t>
            </a:r>
            <a:r>
              <a:rPr lang="zh-CN" altLang="en-US" dirty="0">
                <a:cs typeface="Times New Roman" pitchFamily="18" charset="0"/>
              </a:rPr>
              <a:t>加</a:t>
            </a:r>
            <a:r>
              <a:rPr lang="en-US" altLang="zh-CN" dirty="0">
                <a:cs typeface="Times New Roman" pitchFamily="18" charset="0"/>
              </a:rPr>
              <a:t>IX</a:t>
            </a:r>
            <a:r>
              <a:rPr lang="zh-CN" altLang="en-US" dirty="0">
                <a:cs typeface="Times New Roman" pitchFamily="18" charset="0"/>
              </a:rPr>
              <a:t>锁，请求进一步</a:t>
            </a:r>
            <a:r>
              <a:rPr lang="zh-CN" altLang="en-US" dirty="0"/>
              <a:t>写</a:t>
            </a:r>
            <a:r>
              <a:rPr lang="en-US" altLang="zh-CN" dirty="0"/>
              <a:t>/</a:t>
            </a:r>
            <a:r>
              <a:rPr lang="zh-CN" altLang="en-US" dirty="0"/>
              <a:t>修改</a:t>
            </a:r>
            <a:r>
              <a:rPr lang="en-US" altLang="zh-CN" i="1" dirty="0">
                <a:solidFill>
                  <a:srgbClr val="FF0000"/>
                </a:solidFill>
              </a:rPr>
              <a:t>Q</a:t>
            </a:r>
            <a:r>
              <a:rPr lang="en-US" altLang="zh-CN" dirty="0"/>
              <a:t>= </a:t>
            </a:r>
            <a:r>
              <a:rPr lang="en-US" altLang="zh-CN" i="1" dirty="0">
                <a:solidFill>
                  <a:srgbClr val="FF0000"/>
                </a:solidFill>
              </a:rPr>
              <a:t>student</a:t>
            </a:r>
            <a:r>
              <a:rPr lang="zh-CN" altLang="en-US" dirty="0">
                <a:cs typeface="Times New Roman" pitchFamily="18" charset="0"/>
              </a:rPr>
              <a:t>中某些行；</a:t>
            </a:r>
            <a:endParaRPr lang="en-US" altLang="zh-CN" dirty="0">
              <a:cs typeface="Times New Roman" pitchFamily="18" charset="0"/>
            </a:endParaRPr>
          </a:p>
          <a:p>
            <a:pPr marL="534987" lvl="2" indent="0">
              <a:lnSpc>
                <a:spcPct val="110000"/>
              </a:lnSpc>
              <a:buNone/>
            </a:pPr>
            <a:r>
              <a:rPr lang="en-US" altLang="zh-CN" dirty="0">
                <a:cs typeface="Times New Roman" pitchFamily="18" charset="0"/>
              </a:rPr>
              <a:t>     </a:t>
            </a:r>
            <a:r>
              <a:rPr lang="zh-CN" altLang="en-US" dirty="0">
                <a:cs typeface="Times New Roman" pitchFamily="18" charset="0"/>
              </a:rPr>
              <a:t>或，</a:t>
            </a:r>
            <a:r>
              <a:rPr lang="en-US" altLang="en-US" i="1" dirty="0"/>
              <a:t>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zh-CN" altLang="en-US" dirty="0"/>
              <a:t>需要</a:t>
            </a:r>
            <a:r>
              <a:rPr lang="zh-CN" altLang="en-US" dirty="0">
                <a:cs typeface="Times New Roman" pitchFamily="18" charset="0"/>
              </a:rPr>
              <a:t>对</a:t>
            </a:r>
            <a:r>
              <a:rPr lang="en-US" altLang="zh-CN" i="1" dirty="0">
                <a:solidFill>
                  <a:srgbClr val="FF0000"/>
                </a:solidFill>
              </a:rPr>
              <a:t>student</a:t>
            </a:r>
            <a:r>
              <a:rPr lang="zh-CN" altLang="en-US" dirty="0">
                <a:cs typeface="Times New Roman" pitchFamily="18" charset="0"/>
              </a:rPr>
              <a:t>加</a:t>
            </a:r>
            <a:r>
              <a:rPr lang="en-US" altLang="zh-CN" dirty="0">
                <a:cs typeface="Times New Roman" pitchFamily="18" charset="0"/>
              </a:rPr>
              <a:t>SIX</a:t>
            </a:r>
            <a:r>
              <a:rPr lang="zh-CN" altLang="en-US" dirty="0">
                <a:cs typeface="Times New Roman" pitchFamily="18" charset="0"/>
              </a:rPr>
              <a:t>锁，请求进一步地读</a:t>
            </a:r>
            <a:r>
              <a:rPr lang="en-US" altLang="zh-CN" i="1" dirty="0">
                <a:solidFill>
                  <a:srgbClr val="FF0000"/>
                </a:solidFill>
              </a:rPr>
              <a:t>student</a:t>
            </a:r>
            <a:r>
              <a:rPr lang="zh-CN" altLang="en-US" dirty="0">
                <a:cs typeface="Times New Roman" pitchFamily="18" charset="0"/>
              </a:rPr>
              <a:t>中某些行，同时写</a:t>
            </a:r>
            <a:r>
              <a:rPr lang="en-US" altLang="zh-CN" dirty="0">
                <a:cs typeface="Times New Roman" pitchFamily="18" charset="0"/>
              </a:rPr>
              <a:t>/</a:t>
            </a:r>
            <a:r>
              <a:rPr lang="zh-CN" altLang="en-US" dirty="0">
                <a:cs typeface="Times New Roman" pitchFamily="18" charset="0"/>
              </a:rPr>
              <a:t>修改这些行中的某些属性</a:t>
            </a:r>
            <a:r>
              <a:rPr lang="en-US" altLang="zh-CN" dirty="0">
                <a:cs typeface="Times New Roman" pitchFamily="18" charset="0"/>
              </a:rPr>
              <a:t> </a:t>
            </a:r>
            <a:endParaRPr lang="en-US" altLang="en-US" dirty="0"/>
          </a:p>
          <a:p>
            <a:pPr lvl="2"/>
            <a:r>
              <a:rPr lang="zh-CN" altLang="en-US" dirty="0"/>
              <a:t>之前，</a:t>
            </a:r>
            <a:r>
              <a:rPr lang="en-US" altLang="en-US" i="1" dirty="0"/>
              <a:t>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zh-CN" altLang="en-US" dirty="0"/>
              <a:t>需要对包含</a:t>
            </a:r>
            <a:r>
              <a:rPr lang="en-US" altLang="zh-CN" i="1" dirty="0">
                <a:solidFill>
                  <a:srgbClr val="FF0000"/>
                </a:solidFill>
                <a:highlight>
                  <a:srgbClr val="FFFF00"/>
                </a:highlight>
              </a:rPr>
              <a:t>student</a:t>
            </a:r>
            <a:r>
              <a:rPr lang="zh-CN" altLang="en-US" dirty="0"/>
              <a:t>的父节点</a:t>
            </a:r>
            <a:r>
              <a:rPr lang="en-US" altLang="zh-CN" i="1" dirty="0">
                <a:solidFill>
                  <a:srgbClr val="2D0EE4"/>
                </a:solidFill>
                <a:highlight>
                  <a:srgbClr val="DCECE0"/>
                </a:highlight>
                <a:cs typeface="Times New Roman" pitchFamily="18" charset="0"/>
              </a:rPr>
              <a:t>DB</a:t>
            </a:r>
            <a:r>
              <a:rPr lang="zh-CN" altLang="en-US" dirty="0"/>
              <a:t>，加锁</a:t>
            </a:r>
            <a:r>
              <a:rPr lang="en-US" altLang="zh-CN" dirty="0"/>
              <a:t>IX</a:t>
            </a:r>
            <a:r>
              <a:rPr lang="zh-CN" altLang="en-US" dirty="0"/>
              <a:t>、</a:t>
            </a:r>
            <a:r>
              <a:rPr lang="en-US" altLang="zh-CN" dirty="0"/>
              <a:t>SIX</a:t>
            </a:r>
            <a:r>
              <a:rPr lang="zh-CN" altLang="en-US" dirty="0"/>
              <a:t>，表示对</a:t>
            </a:r>
            <a:r>
              <a:rPr lang="en-US" altLang="zh-CN" i="1" dirty="0">
                <a:solidFill>
                  <a:srgbClr val="2D0EE4"/>
                </a:solidFill>
                <a:highlight>
                  <a:srgbClr val="DCECE0"/>
                </a:highlight>
                <a:cs typeface="Times New Roman" pitchFamily="18" charset="0"/>
              </a:rPr>
              <a:t>DB</a:t>
            </a:r>
            <a:r>
              <a:rPr lang="zh-CN" altLang="en-US" dirty="0"/>
              <a:t>中的表</a:t>
            </a:r>
            <a:r>
              <a:rPr lang="en-US" altLang="zh-CN" i="1" dirty="0">
                <a:solidFill>
                  <a:srgbClr val="FF0000"/>
                </a:solidFill>
                <a:highlight>
                  <a:srgbClr val="FFFF00"/>
                </a:highlight>
              </a:rPr>
              <a:t>student</a:t>
            </a:r>
            <a:r>
              <a:rPr lang="zh-CN" altLang="en-US" dirty="0"/>
              <a:t>有写意向，或对表</a:t>
            </a:r>
            <a:r>
              <a:rPr lang="en-US" altLang="zh-CN" i="1" dirty="0">
                <a:solidFill>
                  <a:srgbClr val="FF0000"/>
                </a:solidFill>
                <a:highlight>
                  <a:srgbClr val="FFFF00"/>
                </a:highlight>
              </a:rPr>
              <a:t>student</a:t>
            </a:r>
            <a:r>
              <a:rPr lang="zh-CN" altLang="en-US" dirty="0"/>
              <a:t>有读意向，并对表</a:t>
            </a:r>
            <a:r>
              <a:rPr lang="en-US" altLang="zh-CN" i="1" dirty="0">
                <a:solidFill>
                  <a:srgbClr val="FF0000"/>
                </a:solidFill>
                <a:highlight>
                  <a:srgbClr val="FFFF00"/>
                </a:highlight>
              </a:rPr>
              <a:t>student</a:t>
            </a:r>
            <a:r>
              <a:rPr lang="zh-CN" altLang="en-US" dirty="0"/>
              <a:t>中部分行有写意向</a:t>
            </a:r>
            <a:endParaRPr lang="en-US" altLang="en-US" dirty="0"/>
          </a:p>
          <a:p>
            <a:pPr lvl="1"/>
            <a:r>
              <a:rPr lang="en-US" altLang="en-US" dirty="0"/>
              <a:t>5</a:t>
            </a:r>
            <a:r>
              <a:rPr lang="en-US" altLang="en-US" i="1" dirty="0"/>
              <a:t>.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can lock a node only if it has not previously unlocked any node (that is,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is two-phase)        </a:t>
            </a:r>
          </a:p>
          <a:p>
            <a:pPr marL="357188" lvl="1" indent="0">
              <a:buNone/>
            </a:pPr>
            <a:r>
              <a:rPr lang="en-US" altLang="en-US" dirty="0"/>
              <a:t>        //</a:t>
            </a:r>
            <a:r>
              <a:rPr lang="en-US" altLang="zh-CN" dirty="0"/>
              <a:t>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可以对结点</a:t>
            </a:r>
            <a:r>
              <a:rPr lang="en-US" altLang="zh-CN" dirty="0"/>
              <a:t>Q</a:t>
            </a:r>
            <a:r>
              <a:rPr lang="zh-CN" altLang="en-US" dirty="0"/>
              <a:t>加锁，</a:t>
            </a:r>
            <a:r>
              <a:rPr lang="en-US" altLang="zh-CN" dirty="0"/>
              <a:t> </a:t>
            </a:r>
            <a:r>
              <a:rPr lang="zh-CN" altLang="en-US" dirty="0"/>
              <a:t>仅当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以前没有对任何结点解锁</a:t>
            </a:r>
            <a:r>
              <a:rPr lang="en-US" altLang="zh-CN" dirty="0"/>
              <a:t> </a:t>
            </a:r>
            <a:r>
              <a:rPr lang="zh-CN" altLang="en-US" dirty="0"/>
              <a:t>，即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满足</a:t>
            </a:r>
            <a:r>
              <a:rPr lang="en-US" altLang="zh-CN" dirty="0"/>
              <a:t>2PL</a:t>
            </a:r>
            <a:endParaRPr lang="en-US" altLang="en-US" dirty="0"/>
          </a:p>
          <a:p>
            <a:pPr lvl="1"/>
            <a:r>
              <a:rPr lang="en-US" altLang="en-US" dirty="0"/>
              <a:t>6.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can unlock a node </a:t>
            </a:r>
            <a:r>
              <a:rPr lang="en-US" altLang="en-US" i="1" dirty="0"/>
              <a:t>Q</a:t>
            </a:r>
            <a:r>
              <a:rPr lang="en-US" altLang="en-US" dirty="0"/>
              <a:t> only if none of the children of </a:t>
            </a:r>
            <a:r>
              <a:rPr lang="en-US" altLang="en-US" i="1" dirty="0"/>
              <a:t>Q</a:t>
            </a:r>
            <a:r>
              <a:rPr lang="en-US" altLang="en-US" dirty="0"/>
              <a:t> are currently locked by </a:t>
            </a:r>
            <a:r>
              <a:rPr lang="en-US" altLang="en-US" i="1" dirty="0" err="1"/>
              <a:t>T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.</a:t>
            </a:r>
            <a:endParaRPr lang="en-US" alt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             //</a:t>
            </a:r>
            <a:r>
              <a:rPr lang="zh-CN" altLang="en-US" dirty="0"/>
              <a:t>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zh-CN" altLang="en-US" dirty="0"/>
              <a:t>可对结点</a:t>
            </a:r>
            <a:r>
              <a:rPr lang="en-US" altLang="zh-CN" dirty="0"/>
              <a:t>Q</a:t>
            </a:r>
            <a:r>
              <a:rPr lang="zh-CN" altLang="en-US" dirty="0"/>
              <a:t>解锁，仅当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zh-CN" altLang="en-US" dirty="0"/>
              <a:t>不持有</a:t>
            </a:r>
            <a:r>
              <a:rPr lang="en-US" altLang="zh-CN" dirty="0"/>
              <a:t>Q</a:t>
            </a:r>
            <a:r>
              <a:rPr lang="zh-CN" altLang="en-US" dirty="0"/>
              <a:t>的子结点的锁</a:t>
            </a:r>
            <a:endParaRPr lang="en-US" altLang="en-US" dirty="0"/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39DD91-E038-4AB0-9BFD-88E39B8D7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85D9-3314-4297-B6B1-6572722CFA1F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CFEBB8-4B28-4A45-8C54-8E5A33DB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63746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8C164A-CA9B-481F-8E07-03CED1ED6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88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2E5886-0175-45B1-A836-B3476310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B12D1-FA4B-4DAB-88B3-96A5F2B58FEE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8709F8E-4C0A-4424-BA7F-8F0A35344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451" y="1789997"/>
            <a:ext cx="4935538" cy="4283075"/>
          </a:xfrm>
          <a:prstGeom prst="ca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graphicFrame>
        <p:nvGraphicFramePr>
          <p:cNvPr id="6" name="Group 61">
            <a:extLst>
              <a:ext uri="{FF2B5EF4-FFF2-40B4-BE49-F238E27FC236}">
                <a16:creationId xmlns:a16="http://schemas.microsoft.com/office/drawing/2014/main" id="{26D03BC5-FE20-4945-8A78-4BBDC8074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490808"/>
              </p:ext>
            </p:extLst>
          </p:nvPr>
        </p:nvGraphicFramePr>
        <p:xfrm>
          <a:off x="4346776" y="3434647"/>
          <a:ext cx="1452563" cy="2346344"/>
        </p:xfrm>
        <a:graphic>
          <a:graphicData uri="http://schemas.openxmlformats.org/drawingml/2006/table">
            <a:tbl>
              <a:tblPr/>
              <a:tblGrid>
                <a:gridCol w="1452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676" marB="456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 Box 46">
            <a:extLst>
              <a:ext uri="{FF2B5EF4-FFF2-40B4-BE49-F238E27FC236}">
                <a16:creationId xmlns:a16="http://schemas.microsoft.com/office/drawing/2014/main" id="{AA89F83E-A81B-4C83-BC35-B07EEA12A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651" y="3474334"/>
            <a:ext cx="37221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1</a:t>
            </a:r>
          </a:p>
        </p:txBody>
      </p:sp>
      <p:sp>
        <p:nvSpPr>
          <p:cNvPr id="8" name="AutoShape 49">
            <a:extLst>
              <a:ext uri="{FF2B5EF4-FFF2-40B4-BE49-F238E27FC236}">
                <a16:creationId xmlns:a16="http://schemas.microsoft.com/office/drawing/2014/main" id="{F0B6B996-D879-42C4-88F5-E78E8CB3DBAD}"/>
              </a:ext>
            </a:extLst>
          </p:cNvPr>
          <p:cNvSpPr>
            <a:spLocks/>
          </p:cNvSpPr>
          <p:nvPr/>
        </p:nvSpPr>
        <p:spPr bwMode="auto">
          <a:xfrm>
            <a:off x="2359226" y="1731259"/>
            <a:ext cx="828675" cy="3935413"/>
          </a:xfrm>
          <a:prstGeom prst="leftBrace">
            <a:avLst>
              <a:gd name="adj1" fmla="val 39575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" name="Line 50">
            <a:extLst>
              <a:ext uri="{FF2B5EF4-FFF2-40B4-BE49-F238E27FC236}">
                <a16:creationId xmlns:a16="http://schemas.microsoft.com/office/drawing/2014/main" id="{8785A6E8-BB18-401F-B121-561CDCFE6D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60939" y="4591934"/>
            <a:ext cx="623887" cy="158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diamond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0" name="Text Box 51">
            <a:extLst>
              <a:ext uri="{FF2B5EF4-FFF2-40B4-BE49-F238E27FC236}">
                <a16:creationId xmlns:a16="http://schemas.microsoft.com/office/drawing/2014/main" id="{14E6F954-85D4-4479-9E7C-41999556D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6681" y="4372859"/>
            <a:ext cx="3449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X</a:t>
            </a:r>
          </a:p>
        </p:txBody>
      </p:sp>
      <p:sp>
        <p:nvSpPr>
          <p:cNvPr id="11" name="Line 52">
            <a:extLst>
              <a:ext uri="{FF2B5EF4-FFF2-40B4-BE49-F238E27FC236}">
                <a16:creationId xmlns:a16="http://schemas.microsoft.com/office/drawing/2014/main" id="{64118F29-FA37-4263-8380-ABDF1F10B8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09314" y="3222858"/>
            <a:ext cx="1174750" cy="158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diamond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2" name="Text Box 53">
            <a:extLst>
              <a:ext uri="{FF2B5EF4-FFF2-40B4-BE49-F238E27FC236}">
                <a16:creationId xmlns:a16="http://schemas.microsoft.com/office/drawing/2014/main" id="{30F780CC-CC12-41C6-BD86-C5226CC8A9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9029" y="2983813"/>
            <a:ext cx="4219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IX</a:t>
            </a:r>
          </a:p>
        </p:txBody>
      </p:sp>
      <p:sp>
        <p:nvSpPr>
          <p:cNvPr id="13" name="Line 54">
            <a:extLst>
              <a:ext uri="{FF2B5EF4-FFF2-40B4-BE49-F238E27FC236}">
                <a16:creationId xmlns:a16="http://schemas.microsoft.com/office/drawing/2014/main" id="{97424266-1E30-4BB8-8599-F15971E5B4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89551" y="1628072"/>
            <a:ext cx="1609725" cy="158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diamond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4" name="Text Box 55">
            <a:extLst>
              <a:ext uri="{FF2B5EF4-FFF2-40B4-BE49-F238E27FC236}">
                <a16:creationId xmlns:a16="http://schemas.microsoft.com/office/drawing/2014/main" id="{6151433F-2132-499D-AC38-9391C02CC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8026" y="1334384"/>
            <a:ext cx="9188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SIX/IX</a:t>
            </a:r>
          </a:p>
        </p:txBody>
      </p:sp>
      <p:sp>
        <p:nvSpPr>
          <p:cNvPr id="15" name="AutoShape 5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3CB5AA7B-5B72-4999-B154-482DD3C28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9651" y="2974090"/>
            <a:ext cx="320675" cy="449263"/>
          </a:xfrm>
          <a:prstGeom prst="actionButtonHome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6" name="AutoShape 57">
            <a:extLst>
              <a:ext uri="{FF2B5EF4-FFF2-40B4-BE49-F238E27FC236}">
                <a16:creationId xmlns:a16="http://schemas.microsoft.com/office/drawing/2014/main" id="{3E8E0436-75D3-4ABC-B6BE-3C75ACCFF081}"/>
              </a:ext>
            </a:extLst>
          </p:cNvPr>
          <p:cNvSpPr>
            <a:spLocks/>
          </p:cNvSpPr>
          <p:nvPr/>
        </p:nvSpPr>
        <p:spPr bwMode="auto">
          <a:xfrm>
            <a:off x="8986560" y="1761124"/>
            <a:ext cx="612775" cy="3956770"/>
          </a:xfrm>
          <a:prstGeom prst="rightBrace">
            <a:avLst>
              <a:gd name="adj1" fmla="val 69303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7" name="Line 63">
            <a:extLst>
              <a:ext uri="{FF2B5EF4-FFF2-40B4-BE49-F238E27FC236}">
                <a16:creationId xmlns:a16="http://schemas.microsoft.com/office/drawing/2014/main" id="{CFC20F10-C0FD-4047-937A-77A9953192E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42401" y="1639184"/>
            <a:ext cx="1144588" cy="47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diamond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8" name="Text Box 64">
            <a:extLst>
              <a:ext uri="{FF2B5EF4-FFF2-40B4-BE49-F238E27FC236}">
                <a16:creationId xmlns:a16="http://schemas.microsoft.com/office/drawing/2014/main" id="{D7F6BBF7-CC22-48D6-B691-F5CCD4B59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651" y="2882197"/>
            <a:ext cx="4026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IS</a:t>
            </a:r>
          </a:p>
        </p:txBody>
      </p:sp>
      <p:sp>
        <p:nvSpPr>
          <p:cNvPr id="19" name="AutoShape 6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EC19D73A-CC3E-43C5-BEC5-D100B8695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026" y="1326447"/>
            <a:ext cx="342900" cy="449262"/>
          </a:xfrm>
          <a:prstGeom prst="actionButtonHome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0" name="AutoShape 6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D9F775E-4269-4AA3-BD90-37BE6A54F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501" y="1353434"/>
            <a:ext cx="342900" cy="449263"/>
          </a:xfrm>
          <a:prstGeom prst="actionButtonHome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1" name="AutoShape 6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EF4557A-FD3F-4497-BD10-F9192A7E2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564" y="2979034"/>
            <a:ext cx="342900" cy="449263"/>
          </a:xfrm>
          <a:prstGeom prst="actionButtonHome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2" name="Line 69">
            <a:extLst>
              <a:ext uri="{FF2B5EF4-FFF2-40B4-BE49-F238E27FC236}">
                <a16:creationId xmlns:a16="http://schemas.microsoft.com/office/drawing/2014/main" id="{CF18B779-C923-4CC1-93DA-C072490E85B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54876" y="3217159"/>
            <a:ext cx="3448050" cy="15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diamond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3" name="Text Box 118">
            <a:extLst>
              <a:ext uri="{FF2B5EF4-FFF2-40B4-BE49-F238E27FC236}">
                <a16:creationId xmlns:a16="http://schemas.microsoft.com/office/drawing/2014/main" id="{9728D3FF-06C0-4459-BFB1-B9F65FCD7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489" y="1299459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√</a:t>
            </a:r>
          </a:p>
        </p:txBody>
      </p:sp>
      <p:sp>
        <p:nvSpPr>
          <p:cNvPr id="24" name="Text Box 119">
            <a:extLst>
              <a:ext uri="{FF2B5EF4-FFF2-40B4-BE49-F238E27FC236}">
                <a16:creationId xmlns:a16="http://schemas.microsoft.com/office/drawing/2014/main" id="{BD25A0C4-5A98-44FD-BD45-39ECB6C2A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3597" y="2958545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√</a:t>
            </a:r>
          </a:p>
        </p:txBody>
      </p:sp>
      <p:sp>
        <p:nvSpPr>
          <p:cNvPr id="25" name="AutoShape 12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8283A5FE-BDEF-4BD7-846B-EF7599C19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1976" y="4372859"/>
            <a:ext cx="320675" cy="449263"/>
          </a:xfrm>
          <a:prstGeom prst="actionButtonHome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6" name="AutoShape 121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DFD1AEC-110E-4868-A731-6B009B5CD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726" y="4385559"/>
            <a:ext cx="320675" cy="449263"/>
          </a:xfrm>
          <a:prstGeom prst="actionButtonHome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7" name="Line 122">
            <a:extLst>
              <a:ext uri="{FF2B5EF4-FFF2-40B4-BE49-F238E27FC236}">
                <a16:creationId xmlns:a16="http://schemas.microsoft.com/office/drawing/2014/main" id="{FCC97D0F-2480-460D-84F4-E6CDBE4FC70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31114" y="4579234"/>
            <a:ext cx="3057525" cy="158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diamond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8" name="Text Box 123">
            <a:extLst>
              <a:ext uri="{FF2B5EF4-FFF2-40B4-BE49-F238E27FC236}">
                <a16:creationId xmlns:a16="http://schemas.microsoft.com/office/drawing/2014/main" id="{4B21FCE0-C94B-497C-AD95-0E81D1809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964" y="4174422"/>
            <a:ext cx="17459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S:  </a:t>
            </a:r>
            <a:r>
              <a:rPr lang="zh-CN" altLang="en-US">
                <a:latin typeface="+mn-lt"/>
                <a:ea typeface="微软雅黑 Light" panose="020B0502040204020203" pitchFamily="34" charset="-122"/>
              </a:rPr>
              <a:t>不允许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×</a:t>
            </a:r>
          </a:p>
        </p:txBody>
      </p:sp>
      <p:sp>
        <p:nvSpPr>
          <p:cNvPr id="29" name="Oval 124">
            <a:extLst>
              <a:ext uri="{FF2B5EF4-FFF2-40B4-BE49-F238E27FC236}">
                <a16:creationId xmlns:a16="http://schemas.microsoft.com/office/drawing/2014/main" id="{445148F3-28CA-4D56-B429-8CCF8ED1D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785" y="509897"/>
            <a:ext cx="652463" cy="623887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000">
                <a:ea typeface="微软雅黑 Light" panose="020B0502040204020203" pitchFamily="34" charset="-122"/>
              </a:rPr>
              <a:t>DB</a:t>
            </a:r>
          </a:p>
        </p:txBody>
      </p:sp>
      <p:sp>
        <p:nvSpPr>
          <p:cNvPr id="30" name="Oval 126">
            <a:extLst>
              <a:ext uri="{FF2B5EF4-FFF2-40B4-BE49-F238E27FC236}">
                <a16:creationId xmlns:a16="http://schemas.microsoft.com/office/drawing/2014/main" id="{4555698B-8613-4D5E-88CD-940C60388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523" y="1668772"/>
            <a:ext cx="1006475" cy="623887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000" i="1">
                <a:ea typeface="微软雅黑 Light" panose="020B0502040204020203" pitchFamily="34" charset="-122"/>
              </a:rPr>
              <a:t>Student</a:t>
            </a:r>
          </a:p>
        </p:txBody>
      </p:sp>
      <p:sp>
        <p:nvSpPr>
          <p:cNvPr id="31" name="Oval 127">
            <a:extLst>
              <a:ext uri="{FF2B5EF4-FFF2-40B4-BE49-F238E27FC236}">
                <a16:creationId xmlns:a16="http://schemas.microsoft.com/office/drawing/2014/main" id="{B97B287D-7EF3-4C7B-B254-3ECE74FE5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523" y="2741922"/>
            <a:ext cx="652462" cy="623887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000">
                <a:ea typeface="微软雅黑 Light" panose="020B0502040204020203" pitchFamily="34" charset="-122"/>
              </a:rPr>
              <a:t>r</a:t>
            </a:r>
            <a:r>
              <a:rPr lang="en-US" altLang="zh-CN" sz="2000" baseline="-25000">
                <a:ea typeface="微软雅黑 Light" panose="020B0502040204020203" pitchFamily="34" charset="-122"/>
              </a:rPr>
              <a:t>k</a:t>
            </a:r>
          </a:p>
        </p:txBody>
      </p:sp>
      <p:sp>
        <p:nvSpPr>
          <p:cNvPr id="32" name="Line 128">
            <a:extLst>
              <a:ext uri="{FF2B5EF4-FFF2-40B4-BE49-F238E27FC236}">
                <a16:creationId xmlns:a16="http://schemas.microsoft.com/office/drawing/2014/main" id="{8C019DE4-CE6E-41F1-985A-29F561FD6C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12260" y="1162359"/>
            <a:ext cx="566738" cy="508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000">
              <a:ea typeface="微软雅黑 Light" panose="020B0502040204020203" pitchFamily="34" charset="-122"/>
            </a:endParaRPr>
          </a:p>
        </p:txBody>
      </p:sp>
      <p:sp>
        <p:nvSpPr>
          <p:cNvPr id="33" name="Line 129">
            <a:extLst>
              <a:ext uri="{FF2B5EF4-FFF2-40B4-BE49-F238E27FC236}">
                <a16:creationId xmlns:a16="http://schemas.microsoft.com/office/drawing/2014/main" id="{64985D61-5DF4-4565-BEE0-62C9470B2D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0660" y="2264084"/>
            <a:ext cx="42863" cy="465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000">
              <a:ea typeface="微软雅黑 Light" panose="020B0502040204020203" pitchFamily="34" charset="-122"/>
            </a:endParaRPr>
          </a:p>
        </p:txBody>
      </p:sp>
      <p:sp>
        <p:nvSpPr>
          <p:cNvPr id="34" name="Text Box 130">
            <a:extLst>
              <a:ext uri="{FF2B5EF4-FFF2-40B4-BE49-F238E27FC236}">
                <a16:creationId xmlns:a16="http://schemas.microsoft.com/office/drawing/2014/main" id="{AE0302F1-FC70-445D-BBF3-157773FB7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9361" y="383472"/>
            <a:ext cx="3206327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ea typeface="微软雅黑 Light" panose="020B0502040204020203" pitchFamily="34" charset="-122"/>
              </a:rPr>
              <a:t>T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1</a:t>
            </a:r>
            <a:r>
              <a:rPr lang="en-US" altLang="zh-CN" sz="2400" dirty="0">
                <a:ea typeface="微软雅黑 Light" panose="020B0502040204020203" pitchFamily="34" charset="-122"/>
              </a:rPr>
              <a:t>: update/where age=5</a:t>
            </a:r>
          </a:p>
          <a:p>
            <a:pPr>
              <a:defRPr/>
            </a:pPr>
            <a:r>
              <a:rPr lang="en-US" altLang="zh-CN" sz="2400" dirty="0">
                <a:ea typeface="微软雅黑 Light" panose="020B0502040204020203" pitchFamily="34" charset="-122"/>
              </a:rPr>
              <a:t>T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2</a:t>
            </a:r>
            <a:r>
              <a:rPr lang="en-US" altLang="zh-CN" sz="2400" dirty="0">
                <a:ea typeface="微软雅黑 Light" panose="020B0502040204020203" pitchFamily="34" charset="-122"/>
              </a:rPr>
              <a:t>: select/where age=5</a:t>
            </a: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F24B4B44-A1C7-4289-AD35-6EE2B3E3C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3514" y="383472"/>
            <a:ext cx="41184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DB</a:t>
            </a:r>
            <a:r>
              <a:rPr lang="zh-CN" altLang="en-US">
                <a:latin typeface="+mn-lt"/>
                <a:ea typeface="微软雅黑 Light" panose="020B0502040204020203" pitchFamily="34" charset="-122"/>
              </a:rPr>
              <a:t>加锁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——</a:t>
            </a:r>
            <a:r>
              <a:rPr lang="zh-CN" altLang="en-US">
                <a:latin typeface="+mn-lt"/>
                <a:ea typeface="微软雅黑 Light" panose="020B0502040204020203" pitchFamily="34" charset="-122"/>
              </a:rPr>
              <a:t>表加锁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——</a:t>
            </a:r>
            <a:r>
              <a:rPr lang="zh-CN" altLang="en-US">
                <a:latin typeface="+mn-lt"/>
                <a:ea typeface="微软雅黑 Light" panose="020B0502040204020203" pitchFamily="34" charset="-122"/>
              </a:rPr>
              <a:t>行加锁</a:t>
            </a:r>
          </a:p>
        </p:txBody>
      </p:sp>
      <p:sp>
        <p:nvSpPr>
          <p:cNvPr id="36" name="Text Box 46">
            <a:extLst>
              <a:ext uri="{FF2B5EF4-FFF2-40B4-BE49-F238E27FC236}">
                <a16:creationId xmlns:a16="http://schemas.microsoft.com/office/drawing/2014/main" id="{0825890B-5DC2-4719-9587-BD4419DBA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482" y="3514299"/>
            <a:ext cx="37542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2</a:t>
            </a:r>
          </a:p>
        </p:txBody>
      </p:sp>
      <p:sp>
        <p:nvSpPr>
          <p:cNvPr id="37" name="Text Box 64">
            <a:extLst>
              <a:ext uri="{FF2B5EF4-FFF2-40B4-BE49-F238E27FC236}">
                <a16:creationId xmlns:a16="http://schemas.microsoft.com/office/drawing/2014/main" id="{222E6577-4E73-4F19-B17C-693195C55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5251" y="1451859"/>
            <a:ext cx="4026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IS</a:t>
            </a:r>
          </a:p>
        </p:txBody>
      </p:sp>
    </p:spTree>
    <p:extLst>
      <p:ext uri="{BB962C8B-B14F-4D97-AF65-F5344CB8AC3E}">
        <p14:creationId xmlns:p14="http://schemas.microsoft.com/office/powerpoint/2010/main" val="7007444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A0CBD2-9B48-49F9-B0B9-440D3288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89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3DD340-3073-46AF-BA23-0D9E9A06D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E86E-8839-45AA-BE53-616303076857}" type="datetime1">
              <a:rPr lang="zh-CN" altLang="en-US" smtClean="0"/>
              <a:t>2021/12/20</a:t>
            </a:fld>
            <a:endParaRPr lang="zh-CN" altLang="en-US" dirty="0"/>
          </a:p>
        </p:txBody>
      </p:sp>
      <p:pic>
        <p:nvPicPr>
          <p:cNvPr id="5" name="Picture 135" descr="I锁2">
            <a:extLst>
              <a:ext uri="{FF2B5EF4-FFF2-40B4-BE49-F238E27FC236}">
                <a16:creationId xmlns:a16="http://schemas.microsoft.com/office/drawing/2014/main" id="{1D61F959-7243-48BF-8990-034840906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06" y="4394642"/>
            <a:ext cx="2984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4" descr="I锁2">
            <a:extLst>
              <a:ext uri="{FF2B5EF4-FFF2-40B4-BE49-F238E27FC236}">
                <a16:creationId xmlns:a16="http://schemas.microsoft.com/office/drawing/2014/main" id="{6428B1E0-F8F2-4E2C-A392-CBFEEE366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381" y="5004242"/>
            <a:ext cx="2984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2" descr="I锁2">
            <a:extLst>
              <a:ext uri="{FF2B5EF4-FFF2-40B4-BE49-F238E27FC236}">
                <a16:creationId xmlns:a16="http://schemas.microsoft.com/office/drawing/2014/main" id="{E5B312FC-CE1E-4C32-8F7F-C69889352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743" y="3845367"/>
            <a:ext cx="2984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3" descr="I锁6">
            <a:extLst>
              <a:ext uri="{FF2B5EF4-FFF2-40B4-BE49-F238E27FC236}">
                <a16:creationId xmlns:a16="http://schemas.microsoft.com/office/drawing/2014/main" id="{635F02C1-F602-4B30-AD53-F1A9D3BDC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56" y="2505517"/>
            <a:ext cx="3778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7" descr="S锁">
            <a:extLst>
              <a:ext uri="{FF2B5EF4-FFF2-40B4-BE49-F238E27FC236}">
                <a16:creationId xmlns:a16="http://schemas.microsoft.com/office/drawing/2014/main" id="{C6EF82D4-8526-4ABC-A797-F7AC3D68E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31" y="2557905"/>
            <a:ext cx="341312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4" descr="U锁">
            <a:extLst>
              <a:ext uri="{FF2B5EF4-FFF2-40B4-BE49-F238E27FC236}">
                <a16:creationId xmlns:a16="http://schemas.microsoft.com/office/drawing/2014/main" id="{0DAAC881-9760-455B-A3FA-5DC1275A8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318" y="4396230"/>
            <a:ext cx="285750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3" descr="U锁">
            <a:extLst>
              <a:ext uri="{FF2B5EF4-FFF2-40B4-BE49-F238E27FC236}">
                <a16:creationId xmlns:a16="http://schemas.microsoft.com/office/drawing/2014/main" id="{1B2F541B-0EB6-4E8F-9534-9A558B09C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618" y="3162742"/>
            <a:ext cx="2857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2">
            <a:extLst>
              <a:ext uri="{FF2B5EF4-FFF2-40B4-BE49-F238E27FC236}">
                <a16:creationId xmlns:a16="http://schemas.microsoft.com/office/drawing/2014/main" id="{B1C71C85-4E6F-4A8E-934D-789E6E8F0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7268" y="1486342"/>
            <a:ext cx="2859088" cy="4994275"/>
          </a:xfrm>
          <a:prstGeom prst="can">
            <a:avLst>
              <a:gd name="adj" fmla="val 2657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 b="1">
              <a:ea typeface="微软雅黑 Light" panose="020B0502040204020203" pitchFamily="34" charset="-122"/>
            </a:endParaRPr>
          </a:p>
        </p:txBody>
      </p:sp>
      <p:graphicFrame>
        <p:nvGraphicFramePr>
          <p:cNvPr id="13" name="Group 121">
            <a:extLst>
              <a:ext uri="{FF2B5EF4-FFF2-40B4-BE49-F238E27FC236}">
                <a16:creationId xmlns:a16="http://schemas.microsoft.com/office/drawing/2014/main" id="{BECDC837-906A-4A29-A167-F86875846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761036"/>
              </p:ext>
            </p:extLst>
          </p:nvPr>
        </p:nvGraphicFramePr>
        <p:xfrm>
          <a:off x="5429893" y="2902392"/>
          <a:ext cx="1452563" cy="3048000"/>
        </p:xfrm>
        <a:graphic>
          <a:graphicData uri="http://schemas.openxmlformats.org/drawingml/2006/table">
            <a:tbl>
              <a:tblPr/>
              <a:tblGrid>
                <a:gridCol w="1452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" name="Text Box 39">
            <a:extLst>
              <a:ext uri="{FF2B5EF4-FFF2-40B4-BE49-F238E27FC236}">
                <a16:creationId xmlns:a16="http://schemas.microsoft.com/office/drawing/2014/main" id="{C5014AAD-265B-4FB9-9061-C3A0EBD31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6531" y="511617"/>
            <a:ext cx="439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>
                <a:latin typeface="+mn-lt"/>
                <a:ea typeface="微软雅黑 Light" panose="020B0502040204020203" pitchFamily="34" charset="-122"/>
              </a:rPr>
              <a:t>1</a:t>
            </a:r>
          </a:p>
        </p:txBody>
      </p:sp>
      <p:sp>
        <p:nvSpPr>
          <p:cNvPr id="15" name="Line 44">
            <a:extLst>
              <a:ext uri="{FF2B5EF4-FFF2-40B4-BE49-F238E27FC236}">
                <a16:creationId xmlns:a16="http://schemas.microsoft.com/office/drawing/2014/main" id="{943DA728-780E-473A-9A44-33E9A7D963F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781" y="1629217"/>
            <a:ext cx="720725" cy="0"/>
          </a:xfrm>
          <a:prstGeom prst="line">
            <a:avLst/>
          </a:prstGeom>
          <a:noFill/>
          <a:ln w="1905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6" name="Line 50">
            <a:extLst>
              <a:ext uri="{FF2B5EF4-FFF2-40B4-BE49-F238E27FC236}">
                <a16:creationId xmlns:a16="http://schemas.microsoft.com/office/drawing/2014/main" id="{0A0DA3D2-E949-4A63-BA08-08CA038D47A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68256" y="1610167"/>
            <a:ext cx="971550" cy="1588"/>
          </a:xfrm>
          <a:prstGeom prst="line">
            <a:avLst/>
          </a:prstGeom>
          <a:noFill/>
          <a:ln w="9525">
            <a:solidFill>
              <a:srgbClr val="CC9900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7" name="Text Box 70">
            <a:extLst>
              <a:ext uri="{FF2B5EF4-FFF2-40B4-BE49-F238E27FC236}">
                <a16:creationId xmlns:a16="http://schemas.microsoft.com/office/drawing/2014/main" id="{AA528047-77E1-4B2A-98CE-031D6F10B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0568" y="556067"/>
            <a:ext cx="439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>
                <a:latin typeface="+mn-lt"/>
                <a:ea typeface="微软雅黑 Light" panose="020B0502040204020203" pitchFamily="34" charset="-122"/>
              </a:rPr>
              <a:t>2</a:t>
            </a:r>
          </a:p>
        </p:txBody>
      </p:sp>
      <p:sp>
        <p:nvSpPr>
          <p:cNvPr id="18" name="Text Box 71">
            <a:extLst>
              <a:ext uri="{FF2B5EF4-FFF2-40B4-BE49-F238E27FC236}">
                <a16:creationId xmlns:a16="http://schemas.microsoft.com/office/drawing/2014/main" id="{7C49D8B0-37A2-47C4-A3E2-5FBB3B631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831" y="978342"/>
            <a:ext cx="1710981" cy="5761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USE </a:t>
            </a: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StuDB</a:t>
            </a:r>
          </a:p>
          <a:p>
            <a:pPr eaLnBrk="1" hangingPunct="1"/>
            <a:endParaRPr lang="en-US" altLang="zh-CN" sz="2000">
              <a:latin typeface="+mn-lt"/>
              <a:ea typeface="微软雅黑 Light" panose="020B0502040204020203" pitchFamily="34" charset="-122"/>
            </a:endParaRPr>
          </a:p>
          <a:p>
            <a:pPr eaLnBrk="1" hangingPunct="1"/>
            <a:endParaRPr lang="en-US" altLang="zh-CN" sz="2000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Update   </a:t>
            </a: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Set  S#=S#+1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Where </a:t>
            </a: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age&gt;22</a:t>
            </a:r>
          </a:p>
          <a:p>
            <a:pPr eaLnBrk="1" hangingPunct="1">
              <a:lnSpc>
                <a:spcPct val="120000"/>
              </a:lnSpc>
            </a:pPr>
            <a:endParaRPr lang="en-US" altLang="zh-CN" sz="2000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Select  *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From  </a:t>
            </a: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Where </a:t>
            </a: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age&lt;15</a:t>
            </a:r>
          </a:p>
          <a:p>
            <a:pPr eaLnBrk="1" hangingPunct="1">
              <a:lnSpc>
                <a:spcPct val="120000"/>
              </a:lnSpc>
            </a:pPr>
            <a:endParaRPr lang="en-US" altLang="zh-CN" sz="2000" b="1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sz="2000" b="1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unlock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unlock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unlock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unlock</a:t>
            </a:r>
            <a:endParaRPr lang="en-US" altLang="zh-CN" sz="200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9" name="Text Box 72">
            <a:extLst>
              <a:ext uri="{FF2B5EF4-FFF2-40B4-BE49-F238E27FC236}">
                <a16:creationId xmlns:a16="http://schemas.microsoft.com/office/drawing/2014/main" id="{D077F29C-249E-4F5D-9FBA-AD012997C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5093" y="1399030"/>
            <a:ext cx="1652588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USE StuDB</a:t>
            </a:r>
          </a:p>
          <a:p>
            <a:pPr eaLnBrk="1" hangingPunct="1"/>
            <a:endParaRPr lang="en-US" altLang="zh-CN" sz="2000">
              <a:latin typeface="+mn-lt"/>
              <a:ea typeface="微软雅黑 Light" panose="020B0502040204020203" pitchFamily="34" charset="-122"/>
            </a:endParaRPr>
          </a:p>
          <a:p>
            <a:pPr eaLnBrk="1" hangingPunct="1"/>
            <a:endParaRPr lang="en-US" altLang="zh-CN" sz="2000">
              <a:latin typeface="+mn-lt"/>
              <a:ea typeface="微软雅黑 Light" panose="020B0502040204020203" pitchFamily="34" charset="-122"/>
            </a:endParaRPr>
          </a:p>
          <a:p>
            <a:pPr eaLnBrk="1" hangingPunct="1"/>
            <a:endParaRPr lang="en-US" altLang="zh-CN" sz="2000">
              <a:latin typeface="+mn-lt"/>
              <a:ea typeface="微软雅黑 Light" panose="020B0502040204020203" pitchFamily="34" charset="-122"/>
            </a:endParaRPr>
          </a:p>
          <a:p>
            <a:pPr eaLnBrk="1" hangingPunct="1"/>
            <a:endParaRPr lang="en-US" altLang="zh-CN" sz="2000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Select  *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From  </a:t>
            </a: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S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Where   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  </a:t>
            </a: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age=25</a:t>
            </a: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 or 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  </a:t>
            </a: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age=10</a:t>
            </a: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 </a:t>
            </a:r>
          </a:p>
          <a:p>
            <a:pPr eaLnBrk="1" hangingPunct="1">
              <a:lnSpc>
                <a:spcPct val="125000"/>
              </a:lnSpc>
            </a:pPr>
            <a:endParaRPr lang="en-US" altLang="zh-CN" sz="2000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 </a:t>
            </a: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unlock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 unlock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 unlock</a:t>
            </a:r>
          </a:p>
        </p:txBody>
      </p:sp>
      <p:sp>
        <p:nvSpPr>
          <p:cNvPr id="20" name="Rectangle 73">
            <a:extLst>
              <a:ext uri="{FF2B5EF4-FFF2-40B4-BE49-F238E27FC236}">
                <a16:creationId xmlns:a16="http://schemas.microsoft.com/office/drawing/2014/main" id="{3A43B982-C578-440F-B2FC-E16D4CD0D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8806" y="1754630"/>
            <a:ext cx="7569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微软雅黑 Light" panose="020B0502040204020203" pitchFamily="34" charset="-122"/>
              </a:rPr>
              <a:t>StuDB</a:t>
            </a:r>
            <a:endParaRPr lang="zh-CN" altLang="en-US">
              <a:ea typeface="微软雅黑 Light" panose="020B0502040204020203" pitchFamily="34" charset="-122"/>
            </a:endParaRPr>
          </a:p>
        </p:txBody>
      </p:sp>
      <p:pic>
        <p:nvPicPr>
          <p:cNvPr id="21" name="Picture 74" descr="S锁">
            <a:extLst>
              <a:ext uri="{FF2B5EF4-FFF2-40B4-BE49-F238E27FC236}">
                <a16:creationId xmlns:a16="http://schemas.microsoft.com/office/drawing/2014/main" id="{A9586FC5-D4C2-4438-9D52-BDE751145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743" y="1440305"/>
            <a:ext cx="341313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76">
            <a:extLst>
              <a:ext uri="{FF2B5EF4-FFF2-40B4-BE49-F238E27FC236}">
                <a16:creationId xmlns:a16="http://schemas.microsoft.com/office/drawing/2014/main" id="{80546875-E04C-4A29-BB86-380BE18E0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3431" y="1900680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ea typeface="微软雅黑 Light" panose="020B0502040204020203" pitchFamily="34" charset="-122"/>
              </a:rPr>
              <a:t>③</a:t>
            </a:r>
          </a:p>
        </p:txBody>
      </p:sp>
      <p:sp>
        <p:nvSpPr>
          <p:cNvPr id="23" name="Text Box 77">
            <a:extLst>
              <a:ext uri="{FF2B5EF4-FFF2-40B4-BE49-F238E27FC236}">
                <a16:creationId xmlns:a16="http://schemas.microsoft.com/office/drawing/2014/main" id="{C0D6772E-88D2-4324-B0AA-6F4DE904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7081" y="965642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①</a:t>
            </a:r>
          </a:p>
        </p:txBody>
      </p:sp>
      <p:sp>
        <p:nvSpPr>
          <p:cNvPr id="24" name="Line 78">
            <a:extLst>
              <a:ext uri="{FF2B5EF4-FFF2-40B4-BE49-F238E27FC236}">
                <a16:creationId xmlns:a16="http://schemas.microsoft.com/office/drawing/2014/main" id="{4DDE5553-B524-48F4-BC6C-D2C470B9BD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1106" y="1195830"/>
            <a:ext cx="333375" cy="1587"/>
          </a:xfrm>
          <a:prstGeom prst="line">
            <a:avLst/>
          </a:prstGeom>
          <a:noFill/>
          <a:ln w="19050">
            <a:solidFill>
              <a:srgbClr val="FFCF0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5" name="Line 79">
            <a:extLst>
              <a:ext uri="{FF2B5EF4-FFF2-40B4-BE49-F238E27FC236}">
                <a16:creationId xmlns:a16="http://schemas.microsoft.com/office/drawing/2014/main" id="{B622008F-5E8F-45B9-975E-9148394376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7656" y="1211705"/>
            <a:ext cx="0" cy="393700"/>
          </a:xfrm>
          <a:prstGeom prst="line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6" name="Text Box 80">
            <a:extLst>
              <a:ext uri="{FF2B5EF4-FFF2-40B4-BE49-F238E27FC236}">
                <a16:creationId xmlns:a16="http://schemas.microsoft.com/office/drawing/2014/main" id="{45D58D3A-6C2A-452F-ADAA-4DABCE6D5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5668" y="138315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②</a:t>
            </a:r>
          </a:p>
        </p:txBody>
      </p:sp>
      <p:sp>
        <p:nvSpPr>
          <p:cNvPr id="27" name="Text Box 82">
            <a:extLst>
              <a:ext uri="{FF2B5EF4-FFF2-40B4-BE49-F238E27FC236}">
                <a16:creationId xmlns:a16="http://schemas.microsoft.com/office/drawing/2014/main" id="{C4945123-74BE-4DB6-9B8E-A2561CDAD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7106" y="1275205"/>
            <a:ext cx="363537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chemeClr val="hlink"/>
                </a:solidFill>
                <a:latin typeface="+mn-lt"/>
                <a:ea typeface="微软雅黑 Light" panose="020B0502040204020203" pitchFamily="34" charset="-122"/>
              </a:rPr>
              <a:t>√</a:t>
            </a:r>
          </a:p>
        </p:txBody>
      </p:sp>
      <p:sp>
        <p:nvSpPr>
          <p:cNvPr id="28" name="Line 84">
            <a:extLst>
              <a:ext uri="{FF2B5EF4-FFF2-40B4-BE49-F238E27FC236}">
                <a16:creationId xmlns:a16="http://schemas.microsoft.com/office/drawing/2014/main" id="{42189038-8203-423C-9FF0-DBE27D7459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5906" y="2730942"/>
            <a:ext cx="1373187" cy="0"/>
          </a:xfrm>
          <a:prstGeom prst="line">
            <a:avLst/>
          </a:prstGeom>
          <a:noFill/>
          <a:ln w="1905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9" name="Line 85">
            <a:extLst>
              <a:ext uri="{FF2B5EF4-FFF2-40B4-BE49-F238E27FC236}">
                <a16:creationId xmlns:a16="http://schemas.microsoft.com/office/drawing/2014/main" id="{3C0A27B8-31E5-4C8E-8714-F6643F144A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943" y="2137217"/>
            <a:ext cx="333375" cy="1588"/>
          </a:xfrm>
          <a:prstGeom prst="line">
            <a:avLst/>
          </a:prstGeom>
          <a:noFill/>
          <a:ln w="19050">
            <a:solidFill>
              <a:srgbClr val="FFCF0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30" name="Line 86">
            <a:extLst>
              <a:ext uri="{FF2B5EF4-FFF2-40B4-BE49-F238E27FC236}">
                <a16:creationId xmlns:a16="http://schemas.microsoft.com/office/drawing/2014/main" id="{885034DD-C937-431B-8D5C-D57B04D76A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7493" y="2153092"/>
            <a:ext cx="0" cy="554038"/>
          </a:xfrm>
          <a:prstGeom prst="line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31" name="Text Box 97">
            <a:extLst>
              <a:ext uri="{FF2B5EF4-FFF2-40B4-BE49-F238E27FC236}">
                <a16:creationId xmlns:a16="http://schemas.microsoft.com/office/drawing/2014/main" id="{D98B0B68-86AA-40F4-AEA3-5137EF5EA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4406" y="264998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④</a:t>
            </a:r>
          </a:p>
        </p:txBody>
      </p:sp>
      <p:sp>
        <p:nvSpPr>
          <p:cNvPr id="32" name="Line 98">
            <a:extLst>
              <a:ext uri="{FF2B5EF4-FFF2-40B4-BE49-F238E27FC236}">
                <a16:creationId xmlns:a16="http://schemas.microsoft.com/office/drawing/2014/main" id="{C2E34664-D473-4F1E-AED9-120CB46BDE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66243" y="3334192"/>
            <a:ext cx="0" cy="1220788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33" name="Line 99">
            <a:extLst>
              <a:ext uri="{FF2B5EF4-FFF2-40B4-BE49-F238E27FC236}">
                <a16:creationId xmlns:a16="http://schemas.microsoft.com/office/drawing/2014/main" id="{90C11DBA-B301-4591-B322-38CB88690E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88406" y="3329430"/>
            <a:ext cx="1450975" cy="1587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34" name="Line 100">
            <a:extLst>
              <a:ext uri="{FF2B5EF4-FFF2-40B4-BE49-F238E27FC236}">
                <a16:creationId xmlns:a16="http://schemas.microsoft.com/office/drawing/2014/main" id="{D6B35475-9FE5-4D13-A8F3-207CCCC5FB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0368" y="4532755"/>
            <a:ext cx="1028700" cy="1587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grpSp>
        <p:nvGrpSpPr>
          <p:cNvPr id="35" name="Group 108">
            <a:extLst>
              <a:ext uri="{FF2B5EF4-FFF2-40B4-BE49-F238E27FC236}">
                <a16:creationId xmlns:a16="http://schemas.microsoft.com/office/drawing/2014/main" id="{DA41B2CB-789C-4200-9B57-9FB753853DE8}"/>
              </a:ext>
            </a:extLst>
          </p:cNvPr>
          <p:cNvGrpSpPr>
            <a:grpSpLocks/>
          </p:cNvGrpSpPr>
          <p:nvPr/>
        </p:nvGrpSpPr>
        <p:grpSpPr bwMode="auto">
          <a:xfrm>
            <a:off x="4299332" y="297989"/>
            <a:ext cx="4559300" cy="503237"/>
            <a:chOff x="1713" y="125"/>
            <a:chExt cx="2872" cy="317"/>
          </a:xfrm>
        </p:grpSpPr>
        <p:sp>
          <p:nvSpPr>
            <p:cNvPr id="36" name="Text Box 45">
              <a:extLst>
                <a:ext uri="{FF2B5EF4-FFF2-40B4-BE49-F238E27FC236}">
                  <a16:creationId xmlns:a16="http://schemas.microsoft.com/office/drawing/2014/main" id="{603E8386-6322-4A3F-ADEE-8AEA88D8F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4" y="133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+mn-lt"/>
                  <a:ea typeface="微软雅黑 Light" panose="020B0502040204020203" pitchFamily="34" charset="-122"/>
                </a:rPr>
                <a:t>S</a:t>
              </a:r>
            </a:p>
          </p:txBody>
        </p:sp>
        <p:sp>
          <p:nvSpPr>
            <p:cNvPr id="37" name="Text Box 47">
              <a:extLst>
                <a:ext uri="{FF2B5EF4-FFF2-40B4-BE49-F238E27FC236}">
                  <a16:creationId xmlns:a16="http://schemas.microsoft.com/office/drawing/2014/main" id="{A5FE46F6-89DC-46B3-9DE9-921D551803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8" y="137"/>
              <a:ext cx="78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+mn-lt"/>
                  <a:ea typeface="微软雅黑 Light" panose="020B0502040204020203" pitchFamily="34" charset="-122"/>
                </a:rPr>
                <a:t>IX/SIX</a:t>
              </a:r>
            </a:p>
          </p:txBody>
        </p:sp>
        <p:pic>
          <p:nvPicPr>
            <p:cNvPr id="38" name="Picture 83" descr="S锁">
              <a:extLst>
                <a:ext uri="{FF2B5EF4-FFF2-40B4-BE49-F238E27FC236}">
                  <a16:creationId xmlns:a16="http://schemas.microsoft.com/office/drawing/2014/main" id="{4C8304AD-043B-4309-9B57-0573EB5F7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" y="170"/>
              <a:ext cx="215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95" descr="U锁">
              <a:extLst>
                <a:ext uri="{FF2B5EF4-FFF2-40B4-BE49-F238E27FC236}">
                  <a16:creationId xmlns:a16="http://schemas.microsoft.com/office/drawing/2014/main" id="{2B511A03-A369-42F3-BB6A-916173D67A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" y="178"/>
              <a:ext cx="199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 Box 96">
              <a:extLst>
                <a:ext uri="{FF2B5EF4-FFF2-40B4-BE49-F238E27FC236}">
                  <a16:creationId xmlns:a16="http://schemas.microsoft.com/office/drawing/2014/main" id="{D99DE52B-E16A-49B6-A60E-451BE93741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2" y="154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+mn-lt"/>
                  <a:ea typeface="微软雅黑 Light" panose="020B0502040204020203" pitchFamily="34" charset="-122"/>
                </a:rPr>
                <a:t>X</a:t>
              </a:r>
            </a:p>
          </p:txBody>
        </p:sp>
        <p:pic>
          <p:nvPicPr>
            <p:cNvPr id="41" name="Picture 104" descr="I锁2">
              <a:extLst>
                <a:ext uri="{FF2B5EF4-FFF2-40B4-BE49-F238E27FC236}">
                  <a16:creationId xmlns:a16="http://schemas.microsoft.com/office/drawing/2014/main" id="{056DA09C-E6B2-4809-A538-A2AF236CA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" y="155"/>
              <a:ext cx="188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106" descr="I锁6">
              <a:extLst>
                <a:ext uri="{FF2B5EF4-FFF2-40B4-BE49-F238E27FC236}">
                  <a16:creationId xmlns:a16="http://schemas.microsoft.com/office/drawing/2014/main" id="{13B447CD-CF78-4095-AF8D-38390D365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2" y="132"/>
              <a:ext cx="238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 Box 107">
              <a:extLst>
                <a:ext uri="{FF2B5EF4-FFF2-40B4-BE49-F238E27FC236}">
                  <a16:creationId xmlns:a16="http://schemas.microsoft.com/office/drawing/2014/main" id="{4ABD3190-21BE-4224-B803-E33EBFE1A8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1" y="125"/>
              <a:ext cx="2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+mn-lt"/>
                  <a:ea typeface="微软雅黑 Light" panose="020B0502040204020203" pitchFamily="34" charset="-122"/>
                </a:rPr>
                <a:t>IS</a:t>
              </a:r>
            </a:p>
          </p:txBody>
        </p:sp>
      </p:grpSp>
      <p:pic>
        <p:nvPicPr>
          <p:cNvPr id="44" name="Picture 109" descr="I锁6">
            <a:extLst>
              <a:ext uri="{FF2B5EF4-FFF2-40B4-BE49-F238E27FC236}">
                <a16:creationId xmlns:a16="http://schemas.microsoft.com/office/drawing/2014/main" id="{6664F6D3-07D8-41A8-9D8A-0E71F6E56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068" y="1375217"/>
            <a:ext cx="3778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Line 111">
            <a:extLst>
              <a:ext uri="{FF2B5EF4-FFF2-40B4-BE49-F238E27FC236}">
                <a16:creationId xmlns:a16="http://schemas.microsoft.com/office/drawing/2014/main" id="{20AEB4FE-B288-4092-9026-343CAE0DE3F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84043" y="2740467"/>
            <a:ext cx="3263900" cy="15875"/>
          </a:xfrm>
          <a:prstGeom prst="line">
            <a:avLst/>
          </a:prstGeom>
          <a:noFill/>
          <a:ln w="9525">
            <a:solidFill>
              <a:srgbClr val="CC99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46" name="Text Box 112">
            <a:extLst>
              <a:ext uri="{FF2B5EF4-FFF2-40B4-BE49-F238E27FC236}">
                <a16:creationId xmlns:a16="http://schemas.microsoft.com/office/drawing/2014/main" id="{FFAAF7B0-B0AF-46A2-BE14-E1EE62668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3468" y="3324667"/>
            <a:ext cx="415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⑤</a:t>
            </a:r>
          </a:p>
        </p:txBody>
      </p:sp>
      <p:sp>
        <p:nvSpPr>
          <p:cNvPr id="47" name="Text Box 117">
            <a:extLst>
              <a:ext uri="{FF2B5EF4-FFF2-40B4-BE49-F238E27FC236}">
                <a16:creationId xmlns:a16="http://schemas.microsoft.com/office/drawing/2014/main" id="{06ADAEC1-BB85-402C-9FC1-1B8DA86E3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7106" y="2535680"/>
            <a:ext cx="363537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chemeClr val="hlink"/>
                </a:solidFill>
                <a:latin typeface="+mn-lt"/>
                <a:ea typeface="微软雅黑 Light" panose="020B0502040204020203" pitchFamily="34" charset="-122"/>
              </a:rPr>
              <a:t>√</a:t>
            </a:r>
          </a:p>
        </p:txBody>
      </p:sp>
      <p:sp>
        <p:nvSpPr>
          <p:cNvPr id="48" name="Line 118">
            <a:extLst>
              <a:ext uri="{FF2B5EF4-FFF2-40B4-BE49-F238E27FC236}">
                <a16:creationId xmlns:a16="http://schemas.microsoft.com/office/drawing/2014/main" id="{F950536D-628E-4475-92B5-C3C092F6E7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60643" y="2749992"/>
            <a:ext cx="0" cy="639763"/>
          </a:xfrm>
          <a:prstGeom prst="line">
            <a:avLst/>
          </a:prstGeom>
          <a:noFill/>
          <a:ln w="19050">
            <a:solidFill>
              <a:srgbClr val="CC9900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49" name="Line 119">
            <a:extLst>
              <a:ext uri="{FF2B5EF4-FFF2-40B4-BE49-F238E27FC236}">
                <a16:creationId xmlns:a16="http://schemas.microsoft.com/office/drawing/2014/main" id="{ED5CCDF0-F8A5-4D8D-B6E4-19C591B1D7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85231" y="3024630"/>
            <a:ext cx="1587" cy="319087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pic>
        <p:nvPicPr>
          <p:cNvPr id="50" name="Picture 123" descr="I锁2">
            <a:extLst>
              <a:ext uri="{FF2B5EF4-FFF2-40B4-BE49-F238E27FC236}">
                <a16:creationId xmlns:a16="http://schemas.microsoft.com/office/drawing/2014/main" id="{6F0D2C3B-BF7B-44CC-B689-CAAF97D1D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868" y="5020117"/>
            <a:ext cx="2984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 Box 124">
            <a:extLst>
              <a:ext uri="{FF2B5EF4-FFF2-40B4-BE49-F238E27FC236}">
                <a16:creationId xmlns:a16="http://schemas.microsoft.com/office/drawing/2014/main" id="{15A6F1AB-CC37-425B-A565-459930CE9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0618" y="4339080"/>
            <a:ext cx="474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⑥</a:t>
            </a:r>
          </a:p>
        </p:txBody>
      </p:sp>
      <p:sp>
        <p:nvSpPr>
          <p:cNvPr id="52" name="Line 125">
            <a:extLst>
              <a:ext uri="{FF2B5EF4-FFF2-40B4-BE49-F238E27FC236}">
                <a16:creationId xmlns:a16="http://schemas.microsoft.com/office/drawing/2014/main" id="{3F8E54F2-C3BB-4743-B5F9-2476460FF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4868" y="3910455"/>
            <a:ext cx="1131888" cy="0"/>
          </a:xfrm>
          <a:prstGeom prst="line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53" name="Line 126">
            <a:extLst>
              <a:ext uri="{FF2B5EF4-FFF2-40B4-BE49-F238E27FC236}">
                <a16:creationId xmlns:a16="http://schemas.microsoft.com/office/drawing/2014/main" id="{A668F5C5-CF36-4343-94F2-D99A0962A2D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42468" y="2719830"/>
            <a:ext cx="1588" cy="1162050"/>
          </a:xfrm>
          <a:prstGeom prst="line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54" name="Text Box 127">
            <a:extLst>
              <a:ext uri="{FF2B5EF4-FFF2-40B4-BE49-F238E27FC236}">
                <a16:creationId xmlns:a16="http://schemas.microsoft.com/office/drawing/2014/main" id="{12B1C6F7-9BF1-4C6D-9002-D59DECF68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3543" y="3642167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⑦</a:t>
            </a:r>
          </a:p>
        </p:txBody>
      </p:sp>
      <p:sp>
        <p:nvSpPr>
          <p:cNvPr id="55" name="Text Box 128">
            <a:extLst>
              <a:ext uri="{FF2B5EF4-FFF2-40B4-BE49-F238E27FC236}">
                <a16:creationId xmlns:a16="http://schemas.microsoft.com/office/drawing/2014/main" id="{2E0BB564-4123-4999-89A2-84034463E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568" y="4058092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⑧</a:t>
            </a:r>
          </a:p>
        </p:txBody>
      </p:sp>
      <p:sp>
        <p:nvSpPr>
          <p:cNvPr id="56" name="Line 129">
            <a:extLst>
              <a:ext uri="{FF2B5EF4-FFF2-40B4-BE49-F238E27FC236}">
                <a16:creationId xmlns:a16="http://schemas.microsoft.com/office/drawing/2014/main" id="{5F331FB3-DACA-44DB-82EB-5DFB8C37DE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5731" y="4288280"/>
            <a:ext cx="1030287" cy="0"/>
          </a:xfrm>
          <a:prstGeom prst="line">
            <a:avLst/>
          </a:prstGeom>
          <a:noFill/>
          <a:ln w="28575">
            <a:solidFill>
              <a:srgbClr val="66FF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57" name="Line 130">
            <a:extLst>
              <a:ext uri="{FF2B5EF4-FFF2-40B4-BE49-F238E27FC236}">
                <a16:creationId xmlns:a16="http://schemas.microsoft.com/office/drawing/2014/main" id="{D52CBB8D-02FC-41FD-9332-E67A4BA451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04431" y="4026342"/>
            <a:ext cx="1587" cy="1190625"/>
          </a:xfrm>
          <a:prstGeom prst="line">
            <a:avLst/>
          </a:prstGeom>
          <a:noFill/>
          <a:ln w="28575">
            <a:solidFill>
              <a:srgbClr val="66FF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58" name="Line 132">
            <a:extLst>
              <a:ext uri="{FF2B5EF4-FFF2-40B4-BE49-F238E27FC236}">
                <a16:creationId xmlns:a16="http://schemas.microsoft.com/office/drawing/2014/main" id="{C4ED2933-069C-4BA6-A143-9D9255F2E7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06018" y="4040630"/>
            <a:ext cx="203200" cy="0"/>
          </a:xfrm>
          <a:prstGeom prst="line">
            <a:avLst/>
          </a:prstGeom>
          <a:noFill/>
          <a:ln w="28575">
            <a:solidFill>
              <a:srgbClr val="66FF33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59" name="Line 133">
            <a:extLst>
              <a:ext uri="{FF2B5EF4-FFF2-40B4-BE49-F238E27FC236}">
                <a16:creationId xmlns:a16="http://schemas.microsoft.com/office/drawing/2014/main" id="{D7576948-A45B-426F-82E3-7418A8171D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06018" y="5231255"/>
            <a:ext cx="217488" cy="0"/>
          </a:xfrm>
          <a:prstGeom prst="line">
            <a:avLst/>
          </a:prstGeom>
          <a:noFill/>
          <a:ln w="28575">
            <a:solidFill>
              <a:srgbClr val="66FF33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60" name="Line 136">
            <a:extLst>
              <a:ext uri="{FF2B5EF4-FFF2-40B4-BE49-F238E27FC236}">
                <a16:creationId xmlns:a16="http://schemas.microsoft.com/office/drawing/2014/main" id="{9F0BBF57-7674-48EF-BC3A-A559D03DD9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49256" y="4477192"/>
            <a:ext cx="1587" cy="719138"/>
          </a:xfrm>
          <a:prstGeom prst="line">
            <a:avLst/>
          </a:prstGeom>
          <a:noFill/>
          <a:ln w="28575">
            <a:solidFill>
              <a:srgbClr val="66FF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61" name="Line 137">
            <a:extLst>
              <a:ext uri="{FF2B5EF4-FFF2-40B4-BE49-F238E27FC236}">
                <a16:creationId xmlns:a16="http://schemas.microsoft.com/office/drawing/2014/main" id="{CF1BE985-682C-499D-9B9C-2DAE8E4EA3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68306" y="4578792"/>
            <a:ext cx="812800" cy="0"/>
          </a:xfrm>
          <a:prstGeom prst="line">
            <a:avLst/>
          </a:prstGeom>
          <a:noFill/>
          <a:ln w="28575">
            <a:solidFill>
              <a:srgbClr val="66FF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62" name="Line 138">
            <a:extLst>
              <a:ext uri="{FF2B5EF4-FFF2-40B4-BE49-F238E27FC236}">
                <a16:creationId xmlns:a16="http://schemas.microsoft.com/office/drawing/2014/main" id="{EB227D28-F255-4C4C-B7E5-45FDEC8490D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14243" y="5174105"/>
            <a:ext cx="739775" cy="0"/>
          </a:xfrm>
          <a:prstGeom prst="line">
            <a:avLst/>
          </a:prstGeom>
          <a:noFill/>
          <a:ln w="28575">
            <a:solidFill>
              <a:srgbClr val="66FF33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63" name="Line 139">
            <a:extLst>
              <a:ext uri="{FF2B5EF4-FFF2-40B4-BE49-F238E27FC236}">
                <a16:creationId xmlns:a16="http://schemas.microsoft.com/office/drawing/2014/main" id="{1C630AC6-4812-49D1-9594-F74C36ED16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84081" y="4489892"/>
            <a:ext cx="782637" cy="0"/>
          </a:xfrm>
          <a:prstGeom prst="line">
            <a:avLst/>
          </a:prstGeom>
          <a:noFill/>
          <a:ln w="28575">
            <a:solidFill>
              <a:srgbClr val="66FF33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64" name="Text Box 140">
            <a:extLst>
              <a:ext uri="{FF2B5EF4-FFF2-40B4-BE49-F238E27FC236}">
                <a16:creationId xmlns:a16="http://schemas.microsoft.com/office/drawing/2014/main" id="{024975A2-0221-43D0-83E1-F53869D9A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7106" y="5004242"/>
            <a:ext cx="363537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chemeClr val="hlink"/>
                </a:solidFill>
                <a:latin typeface="+mn-lt"/>
                <a:ea typeface="微软雅黑 Light" panose="020B0502040204020203" pitchFamily="34" charset="-122"/>
              </a:rPr>
              <a:t>√</a:t>
            </a:r>
          </a:p>
        </p:txBody>
      </p:sp>
      <p:sp>
        <p:nvSpPr>
          <p:cNvPr id="65" name="Text Box 141">
            <a:extLst>
              <a:ext uri="{FF2B5EF4-FFF2-40B4-BE49-F238E27FC236}">
                <a16:creationId xmlns:a16="http://schemas.microsoft.com/office/drawing/2014/main" id="{B05256D1-1CCA-4E2F-A02F-A39BAF221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7106" y="4385117"/>
            <a:ext cx="363537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>
                <a:latin typeface="+mn-lt"/>
                <a:ea typeface="微软雅黑 Light" panose="020B0502040204020203" pitchFamily="34" charset="-122"/>
              </a:rPr>
              <a:t>×</a:t>
            </a:r>
            <a:endParaRPr lang="en-US" altLang="zh-CN" sz="1600">
              <a:solidFill>
                <a:schemeClr val="hlink"/>
              </a:solidFill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66" name="Text Box 142">
            <a:extLst>
              <a:ext uri="{FF2B5EF4-FFF2-40B4-BE49-F238E27FC236}">
                <a16:creationId xmlns:a16="http://schemas.microsoft.com/office/drawing/2014/main" id="{381E04BD-8011-42BF-A135-A58CFAB80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7706" y="5923405"/>
            <a:ext cx="1152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table</a:t>
            </a:r>
            <a:r>
              <a:rPr lang="en-US" altLang="zh-CN" b="1">
                <a:latin typeface="+mn-lt"/>
                <a:ea typeface="微软雅黑 Light" panose="020B0502040204020203" pitchFamily="34" charset="-122"/>
              </a:rPr>
              <a:t> S</a:t>
            </a:r>
          </a:p>
        </p:txBody>
      </p:sp>
      <p:pic>
        <p:nvPicPr>
          <p:cNvPr id="67" name="Picture 143" descr="I锁2">
            <a:extLst>
              <a:ext uri="{FF2B5EF4-FFF2-40B4-BE49-F238E27FC236}">
                <a16:creationId xmlns:a16="http://schemas.microsoft.com/office/drawing/2014/main" id="{B7F814F1-6FF7-4042-83B0-CB22B45A6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493" y="5320155"/>
            <a:ext cx="28416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144" descr="I锁6">
            <a:extLst>
              <a:ext uri="{FF2B5EF4-FFF2-40B4-BE49-F238E27FC236}">
                <a16:creationId xmlns:a16="http://schemas.microsoft.com/office/drawing/2014/main" id="{225A3731-C8DA-4304-94AA-807DF86D0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256" y="5658292"/>
            <a:ext cx="3778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145" descr="I锁6">
            <a:extLst>
              <a:ext uri="{FF2B5EF4-FFF2-40B4-BE49-F238E27FC236}">
                <a16:creationId xmlns:a16="http://schemas.microsoft.com/office/drawing/2014/main" id="{6A94F832-F7D2-44B1-A9FA-E955760B1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256" y="6036117"/>
            <a:ext cx="3778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146" descr="U锁">
            <a:extLst>
              <a:ext uri="{FF2B5EF4-FFF2-40B4-BE49-F238E27FC236}">
                <a16:creationId xmlns:a16="http://schemas.microsoft.com/office/drawing/2014/main" id="{CA47A590-7589-442F-9E3F-395063A6E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068" y="5294755"/>
            <a:ext cx="285750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147" descr="I锁2">
            <a:extLst>
              <a:ext uri="{FF2B5EF4-FFF2-40B4-BE49-F238E27FC236}">
                <a16:creationId xmlns:a16="http://schemas.microsoft.com/office/drawing/2014/main" id="{DC87BA7B-F64F-4175-97B3-4A47EFE40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81" y="5656705"/>
            <a:ext cx="29845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148" descr="S锁">
            <a:extLst>
              <a:ext uri="{FF2B5EF4-FFF2-40B4-BE49-F238E27FC236}">
                <a16:creationId xmlns:a16="http://schemas.microsoft.com/office/drawing/2014/main" id="{745251A0-A892-41FD-B4DA-3BDB28A3C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06" y="5967855"/>
            <a:ext cx="341312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149" descr="S锁">
            <a:extLst>
              <a:ext uri="{FF2B5EF4-FFF2-40B4-BE49-F238E27FC236}">
                <a16:creationId xmlns:a16="http://schemas.microsoft.com/office/drawing/2014/main" id="{B2A1B909-ADE0-452F-8D07-D0A7FE2CF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606" y="6342505"/>
            <a:ext cx="341312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150">
            <a:extLst>
              <a:ext uri="{FF2B5EF4-FFF2-40B4-BE49-F238E27FC236}">
                <a16:creationId xmlns:a16="http://schemas.microsoft.com/office/drawing/2014/main" id="{C9115BE9-9A54-4646-8AFF-EC35CFC0A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243" y="978342"/>
            <a:ext cx="2293938" cy="57118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5" name="Rectangle 151">
            <a:extLst>
              <a:ext uri="{FF2B5EF4-FFF2-40B4-BE49-F238E27FC236}">
                <a16:creationId xmlns:a16="http://schemas.microsoft.com/office/drawing/2014/main" id="{68A9FBCB-8F62-4D61-8AD2-4542EB19C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7731" y="978342"/>
            <a:ext cx="2322512" cy="57118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6" name="Text Box 97">
            <a:extLst>
              <a:ext uri="{FF2B5EF4-FFF2-40B4-BE49-F238E27FC236}">
                <a16:creationId xmlns:a16="http://schemas.microsoft.com/office/drawing/2014/main" id="{D4855D63-5A07-48B3-B2BE-90D76EB28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909" y="283422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自上而下加锁</a:t>
            </a:r>
          </a:p>
        </p:txBody>
      </p:sp>
      <p:sp>
        <p:nvSpPr>
          <p:cNvPr id="77" name="TextBox 73">
            <a:extLst>
              <a:ext uri="{FF2B5EF4-FFF2-40B4-BE49-F238E27FC236}">
                <a16:creationId xmlns:a16="http://schemas.microsoft.com/office/drawing/2014/main" id="{039A3465-3F9A-4B6A-9D78-8E6CB4776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1331" y="4158105"/>
            <a:ext cx="7904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>
                <a:latin typeface="+mn-lt"/>
                <a:ea typeface="微软雅黑 Light" panose="020B0502040204020203" pitchFamily="34" charset="-122"/>
              </a:rPr>
              <a:t>age=25</a:t>
            </a:r>
            <a:endParaRPr lang="zh-CN" altLang="en-US" sz="160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78" name="TextBox 73">
            <a:extLst>
              <a:ext uri="{FF2B5EF4-FFF2-40B4-BE49-F238E27FC236}">
                <a16:creationId xmlns:a16="http://schemas.microsoft.com/office/drawing/2014/main" id="{58E9E0AD-7135-4924-B8C4-239D7DF28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6418" y="5216967"/>
            <a:ext cx="7904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>
                <a:latin typeface="+mn-lt"/>
                <a:ea typeface="微软雅黑 Light" panose="020B0502040204020203" pitchFamily="34" charset="-122"/>
              </a:rPr>
              <a:t>age=10</a:t>
            </a:r>
            <a:endParaRPr lang="zh-CN" altLang="en-US" sz="160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79" name="TextBox 73">
            <a:extLst>
              <a:ext uri="{FF2B5EF4-FFF2-40B4-BE49-F238E27FC236}">
                <a16:creationId xmlns:a16="http://schemas.microsoft.com/office/drawing/2014/main" id="{79EE77C8-4066-47A5-9534-8624346C3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218" y="3189730"/>
            <a:ext cx="7842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>
                <a:latin typeface="+mn-lt"/>
                <a:ea typeface="微软雅黑 Light" panose="020B0502040204020203" pitchFamily="34" charset="-122"/>
              </a:rPr>
              <a:t>age=30</a:t>
            </a:r>
            <a:endParaRPr lang="zh-CN" altLang="en-US" sz="160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80" name="Text Box 101">
            <a:extLst>
              <a:ext uri="{FF2B5EF4-FFF2-40B4-BE49-F238E27FC236}">
                <a16:creationId xmlns:a16="http://schemas.microsoft.com/office/drawing/2014/main" id="{7C2A8CD0-5C1F-434C-94B8-5B400247A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631" y="3754880"/>
            <a:ext cx="7904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>
                <a:latin typeface="+mn-lt"/>
                <a:ea typeface="微软雅黑 Light" panose="020B0502040204020203" pitchFamily="34" charset="-122"/>
              </a:rPr>
              <a:t>age=12</a:t>
            </a:r>
          </a:p>
        </p:txBody>
      </p:sp>
    </p:spTree>
    <p:extLst>
      <p:ext uri="{BB962C8B-B14F-4D97-AF65-F5344CB8AC3E}">
        <p14:creationId xmlns:p14="http://schemas.microsoft.com/office/powerpoint/2010/main" val="3553763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26D21-F317-4138-BA3A-0C720742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</a:rPr>
              <a:t>Locks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6C81D-CD88-40C4-8B19-407494DA0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Procedures of 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 err="1"/>
              <a:t>’s</a:t>
            </a:r>
            <a:r>
              <a:rPr lang="en-US" altLang="zh-CN" dirty="0"/>
              <a:t> executing to access a data item Q</a:t>
            </a: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dirty="0"/>
              <a:t>(1) other operations  in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endParaRPr lang="en-US" altLang="zh-CN" baseline="-25000" dirty="0"/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dirty="0"/>
              <a:t>(2</a:t>
            </a:r>
            <a:r>
              <a:rPr lang="en-US" altLang="zh-CN" dirty="0">
                <a:solidFill>
                  <a:srgbClr val="2D0EE4"/>
                </a:solidFill>
              </a:rPr>
              <a:t>)</a:t>
            </a:r>
            <a:r>
              <a:rPr lang="en-US" altLang="zh-CN" b="1" dirty="0">
                <a:solidFill>
                  <a:srgbClr val="2D0EE4"/>
                </a:solidFill>
              </a:rPr>
              <a:t> request</a:t>
            </a:r>
            <a:r>
              <a:rPr lang="en-US" altLang="zh-CN" b="1" dirty="0">
                <a:solidFill>
                  <a:schemeClr val="folHlink"/>
                </a:solidFill>
              </a:rPr>
              <a:t> </a:t>
            </a:r>
            <a:r>
              <a:rPr lang="en-US" altLang="zh-CN" dirty="0"/>
              <a:t> a lock </a:t>
            </a:r>
            <a:r>
              <a:rPr lang="en-US" altLang="zh-CN" dirty="0">
                <a:solidFill>
                  <a:srgbClr val="FF0000"/>
                </a:solidFill>
              </a:rPr>
              <a:t>S(Q)</a:t>
            </a:r>
            <a:r>
              <a:rPr lang="en-US" altLang="zh-CN" dirty="0"/>
              <a:t> or </a:t>
            </a:r>
            <a:r>
              <a:rPr lang="en-US" altLang="zh-CN" dirty="0">
                <a:solidFill>
                  <a:srgbClr val="FF0000"/>
                </a:solidFill>
              </a:rPr>
              <a:t>X(Q)</a:t>
            </a:r>
            <a:r>
              <a:rPr lang="en-US" altLang="zh-CN" dirty="0"/>
              <a:t>, by the primitive </a:t>
            </a:r>
            <a:r>
              <a:rPr lang="en-US" altLang="zh-CN" dirty="0">
                <a:solidFill>
                  <a:srgbClr val="FF0000"/>
                </a:solidFill>
              </a:rPr>
              <a:t>lock-S(Q) </a:t>
            </a:r>
            <a:r>
              <a:rPr lang="en-US" altLang="zh-CN" dirty="0"/>
              <a:t>or </a:t>
            </a:r>
            <a:r>
              <a:rPr lang="en-US" altLang="zh-CN" dirty="0">
                <a:solidFill>
                  <a:srgbClr val="FF0000"/>
                </a:solidFill>
              </a:rPr>
              <a:t>lock-X(Q)</a:t>
            </a: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dirty="0"/>
              <a:t>(3)</a:t>
            </a:r>
            <a:r>
              <a:rPr lang="en-US" altLang="zh-CN" b="1" dirty="0">
                <a:solidFill>
                  <a:schemeClr val="folHlink"/>
                </a:solidFill>
              </a:rPr>
              <a:t> </a:t>
            </a:r>
            <a:r>
              <a:rPr lang="en-US" altLang="zh-CN" b="1" dirty="0">
                <a:solidFill>
                  <a:srgbClr val="2D0EE4"/>
                </a:solidFill>
              </a:rPr>
              <a:t>wait  for </a:t>
            </a:r>
            <a:r>
              <a:rPr lang="en-US" altLang="zh-CN" dirty="0">
                <a:cs typeface="Times New Roman" pitchFamily="18" charset="0"/>
              </a:rPr>
              <a:t>concurrency-control manager</a:t>
            </a:r>
            <a:r>
              <a:rPr lang="en-US" altLang="zh-CN" dirty="0"/>
              <a:t>’s granting of the lock requested</a:t>
            </a: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dirty="0"/>
              <a:t>(4) whenever obtaining the lock, i.e., lock request is </a:t>
            </a:r>
            <a:r>
              <a:rPr lang="en-US" altLang="zh-CN" b="1" dirty="0">
                <a:solidFill>
                  <a:srgbClr val="2D0EE4"/>
                </a:solidFill>
              </a:rPr>
              <a:t>granted</a:t>
            </a:r>
            <a:r>
              <a:rPr lang="en-US" altLang="zh-CN" dirty="0"/>
              <a:t>, make </a:t>
            </a:r>
            <a:r>
              <a:rPr lang="en-US" altLang="zh-CN" b="1" dirty="0">
                <a:solidFill>
                  <a:srgbClr val="2D0EE4"/>
                </a:solidFill>
              </a:rPr>
              <a:t>access</a:t>
            </a:r>
            <a:r>
              <a:rPr lang="en-US" altLang="zh-CN" dirty="0"/>
              <a:t> on  Q</a:t>
            </a: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dirty="0"/>
              <a:t>(5) after finishing data access on Q</a:t>
            </a:r>
            <a:r>
              <a:rPr lang="en-US" altLang="zh-CN" b="1" dirty="0"/>
              <a:t>,</a:t>
            </a:r>
            <a:r>
              <a:rPr lang="en-US" altLang="zh-CN" b="1" dirty="0">
                <a:solidFill>
                  <a:schemeClr val="folHlink"/>
                </a:solidFill>
              </a:rPr>
              <a:t> </a:t>
            </a:r>
            <a:r>
              <a:rPr lang="en-US" altLang="zh-CN" b="1" dirty="0">
                <a:solidFill>
                  <a:srgbClr val="2D0EE4"/>
                </a:solidFill>
              </a:rPr>
              <a:t>release</a:t>
            </a:r>
            <a:r>
              <a:rPr lang="en-US" altLang="zh-CN" dirty="0"/>
              <a:t> lock on Q, by </a:t>
            </a:r>
            <a:r>
              <a:rPr lang="en-US" altLang="zh-CN" dirty="0">
                <a:solidFill>
                  <a:srgbClr val="FF0000"/>
                </a:solidFill>
              </a:rPr>
              <a:t>unlock-S(Q)</a:t>
            </a:r>
            <a:r>
              <a:rPr lang="en-US" altLang="zh-CN" dirty="0"/>
              <a:t> or </a:t>
            </a:r>
            <a:r>
              <a:rPr lang="en-US" altLang="zh-CN" dirty="0">
                <a:solidFill>
                  <a:srgbClr val="FF0000"/>
                </a:solidFill>
              </a:rPr>
              <a:t>unlock-X(Q)</a:t>
            </a: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dirty="0"/>
              <a:t>(6) other operations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BFCB70-0C39-4C5E-B7FC-3B55DF704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118C-AAC1-40D7-B9B9-C750448D14AE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D7920C-C3C3-49AB-90A3-EB173F42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9109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38329-BABA-4AC4-8002-92BE1324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SQL</a:t>
            </a:r>
            <a:r>
              <a:rPr lang="zh-CN" altLang="en-US" sz="2800" dirty="0"/>
              <a:t>语句涉及的加锁级别</a:t>
            </a:r>
            <a:r>
              <a:rPr lang="en-US" altLang="zh-CN" sz="2800" dirty="0"/>
              <a:t>(maybe)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D41533-0128-4F00-AA7A-C5CAD4729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C904-1DE0-43FD-BD73-6C894FBEE0AF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048F52-2190-44DA-AF94-BC50F283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90</a:t>
            </a:fld>
            <a:endParaRPr lang="zh-CN" altLang="en-US" dirty="0"/>
          </a:p>
        </p:txBody>
      </p:sp>
      <p:sp>
        <p:nvSpPr>
          <p:cNvPr id="6" name="Text Box 71">
            <a:extLst>
              <a:ext uri="{FF2B5EF4-FFF2-40B4-BE49-F238E27FC236}">
                <a16:creationId xmlns:a16="http://schemas.microsoft.com/office/drawing/2014/main" id="{C7526FBB-08CB-4596-93EB-13717B385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079" y="1142599"/>
            <a:ext cx="1710981" cy="471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USE </a:t>
            </a: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StuDB</a:t>
            </a:r>
          </a:p>
          <a:p>
            <a:pPr eaLnBrk="1" hangingPunct="1"/>
            <a:endParaRPr lang="en-US" altLang="zh-CN" sz="2000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Update   </a:t>
            </a: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S</a:t>
            </a:r>
          </a:p>
          <a:p>
            <a:pPr eaLnBrk="1" hangingPunct="1">
              <a:lnSpc>
                <a:spcPct val="120000"/>
              </a:lnSpc>
            </a:pPr>
            <a:endParaRPr lang="en-US" altLang="zh-CN" sz="2000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Set  S#=S#+1</a:t>
            </a:r>
          </a:p>
          <a:p>
            <a:pPr eaLnBrk="1" hangingPunct="1">
              <a:lnSpc>
                <a:spcPct val="120000"/>
              </a:lnSpc>
            </a:pPr>
            <a:endParaRPr lang="en-US" altLang="zh-CN" sz="2000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Where </a:t>
            </a: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age&gt;22</a:t>
            </a:r>
          </a:p>
          <a:p>
            <a:pPr eaLnBrk="1" hangingPunct="1">
              <a:lnSpc>
                <a:spcPct val="120000"/>
              </a:lnSpc>
            </a:pPr>
            <a:endParaRPr lang="en-US" altLang="zh-CN" sz="2000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Select  S#</a:t>
            </a:r>
          </a:p>
          <a:p>
            <a:pPr eaLnBrk="1" hangingPunct="1">
              <a:lnSpc>
                <a:spcPct val="120000"/>
              </a:lnSpc>
            </a:pPr>
            <a:endParaRPr lang="en-US" altLang="zh-CN" sz="2000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From  </a:t>
            </a: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S</a:t>
            </a:r>
          </a:p>
          <a:p>
            <a:pPr eaLnBrk="1" hangingPunct="1">
              <a:lnSpc>
                <a:spcPct val="120000"/>
              </a:lnSpc>
            </a:pPr>
            <a:endParaRPr lang="en-US" altLang="zh-CN" sz="2000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Where </a:t>
            </a:r>
            <a:r>
              <a:rPr lang="en-US" altLang="zh-CN" sz="2000" b="1">
                <a:latin typeface="+mn-lt"/>
                <a:ea typeface="微软雅黑 Light" panose="020B0502040204020203" pitchFamily="34" charset="-122"/>
              </a:rPr>
              <a:t>age&lt;15</a:t>
            </a:r>
          </a:p>
        </p:txBody>
      </p:sp>
      <p:sp>
        <p:nvSpPr>
          <p:cNvPr id="7" name="椭圆 2">
            <a:extLst>
              <a:ext uri="{FF2B5EF4-FFF2-40B4-BE49-F238E27FC236}">
                <a16:creationId xmlns:a16="http://schemas.microsoft.com/office/drawing/2014/main" id="{461CF20F-23D5-472F-8D7A-BE878B051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317" y="1142599"/>
            <a:ext cx="957262" cy="392113"/>
          </a:xfrm>
          <a:prstGeom prst="ellips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cxnSp>
        <p:nvCxnSpPr>
          <p:cNvPr id="8" name="直接箭头连接符 4">
            <a:extLst>
              <a:ext uri="{FF2B5EF4-FFF2-40B4-BE49-F238E27FC236}">
                <a16:creationId xmlns:a16="http://schemas.microsoft.com/office/drawing/2014/main" id="{59BA00BB-4DCD-4923-A8BA-98F5C167EE3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15579" y="1339449"/>
            <a:ext cx="1989138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A6263B02-37DA-4E27-B721-60F4381BD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4717" y="1107674"/>
            <a:ext cx="23670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表所在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DB, e.g. IX</a:t>
            </a:r>
            <a:endParaRPr lang="zh-CN" altLang="en-US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0" name="椭圆 18">
            <a:extLst>
              <a:ext uri="{FF2B5EF4-FFF2-40B4-BE49-F238E27FC236}">
                <a16:creationId xmlns:a16="http://schemas.microsoft.com/office/drawing/2014/main" id="{22619BD0-AA41-405C-B8F3-053639B45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0567" y="1817287"/>
            <a:ext cx="477837" cy="393700"/>
          </a:xfrm>
          <a:prstGeom prst="ellips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cxnSp>
        <p:nvCxnSpPr>
          <p:cNvPr id="11" name="直接箭头连接符 19">
            <a:extLst>
              <a:ext uri="{FF2B5EF4-FFF2-40B4-BE49-F238E27FC236}">
                <a16:creationId xmlns:a16="http://schemas.microsoft.com/office/drawing/2014/main" id="{51A7742B-63AE-4AF8-A3C3-102931D0956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58404" y="1985562"/>
            <a:ext cx="23907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21">
            <a:extLst>
              <a:ext uri="{FF2B5EF4-FFF2-40B4-BE49-F238E27FC236}">
                <a16:creationId xmlns:a16="http://schemas.microsoft.com/office/drawing/2014/main" id="{FF2A86A1-5276-4862-BD95-60EFA4393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117" y="1749024"/>
            <a:ext cx="13998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表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, e.g. IX</a:t>
            </a:r>
          </a:p>
        </p:txBody>
      </p:sp>
      <p:sp>
        <p:nvSpPr>
          <p:cNvPr id="13" name="椭圆 22">
            <a:extLst>
              <a:ext uri="{FF2B5EF4-FFF2-40B4-BE49-F238E27FC236}">
                <a16:creationId xmlns:a16="http://schemas.microsoft.com/office/drawing/2014/main" id="{F5C6C28E-BB60-4185-8EFE-F0C6991F7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0854" y="4698599"/>
            <a:ext cx="479425" cy="392113"/>
          </a:xfrm>
          <a:prstGeom prst="ellips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cxnSp>
        <p:nvCxnSpPr>
          <p:cNvPr id="14" name="直接箭头连接符 23">
            <a:extLst>
              <a:ext uri="{FF2B5EF4-FFF2-40B4-BE49-F238E27FC236}">
                <a16:creationId xmlns:a16="http://schemas.microsoft.com/office/drawing/2014/main" id="{95DB2007-88C9-417F-B2B4-2C0E52B244F2}"/>
              </a:ext>
            </a:extLst>
          </p:cNvPr>
          <p:cNvCxnSpPr>
            <a:cxnSpLocks noChangeShapeType="1"/>
            <a:stCxn id="13" idx="7"/>
            <a:endCxn id="26" idx="1"/>
          </p:cNvCxnSpPr>
          <p:nvPr/>
        </p:nvCxnSpPr>
        <p:spPr bwMode="auto">
          <a:xfrm>
            <a:off x="1750069" y="4756023"/>
            <a:ext cx="2748323" cy="13848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椭圆 25">
            <a:extLst>
              <a:ext uri="{FF2B5EF4-FFF2-40B4-BE49-F238E27FC236}">
                <a16:creationId xmlns:a16="http://schemas.microsoft.com/office/drawing/2014/main" id="{CBFED4DC-6639-44B3-90D1-A2ED6ED09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5642" y="3250799"/>
            <a:ext cx="885825" cy="392113"/>
          </a:xfrm>
          <a:prstGeom prst="ellips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6" name="TextBox 26">
            <a:extLst>
              <a:ext uri="{FF2B5EF4-FFF2-40B4-BE49-F238E27FC236}">
                <a16:creationId xmlns:a16="http://schemas.microsoft.com/office/drawing/2014/main" id="{92C126CA-872C-45B6-8BFA-3024F2703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2242" y="2788837"/>
            <a:ext cx="20154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表中行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, e.g. IX</a:t>
            </a:r>
          </a:p>
        </p:txBody>
      </p:sp>
      <p:cxnSp>
        <p:nvCxnSpPr>
          <p:cNvPr id="17" name="直接箭头连接符 27">
            <a:extLst>
              <a:ext uri="{FF2B5EF4-FFF2-40B4-BE49-F238E27FC236}">
                <a16:creationId xmlns:a16="http://schemas.microsoft.com/office/drawing/2014/main" id="{BEB15A47-E4D8-4086-AE84-913C0AE86B61}"/>
              </a:ext>
            </a:extLst>
          </p:cNvPr>
          <p:cNvCxnSpPr>
            <a:cxnSpLocks noChangeShapeType="1"/>
            <a:endCxn id="16" idx="1"/>
          </p:cNvCxnSpPr>
          <p:nvPr/>
        </p:nvCxnSpPr>
        <p:spPr bwMode="auto">
          <a:xfrm flipV="1">
            <a:off x="2431467" y="3019670"/>
            <a:ext cx="2390775" cy="42480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箭头连接符 28">
            <a:extLst>
              <a:ext uri="{FF2B5EF4-FFF2-40B4-BE49-F238E27FC236}">
                <a16:creationId xmlns:a16="http://schemas.microsoft.com/office/drawing/2014/main" id="{88DDF744-95A2-4E5D-A3C5-1D5541C32E32}"/>
              </a:ext>
            </a:extLst>
          </p:cNvPr>
          <p:cNvCxnSpPr>
            <a:cxnSpLocks noChangeShapeType="1"/>
            <a:endCxn id="27" idx="1"/>
          </p:cNvCxnSpPr>
          <p:nvPr/>
        </p:nvCxnSpPr>
        <p:spPr bwMode="auto">
          <a:xfrm flipV="1">
            <a:off x="2315579" y="5470770"/>
            <a:ext cx="1838325" cy="15810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椭圆 30">
            <a:extLst>
              <a:ext uri="{FF2B5EF4-FFF2-40B4-BE49-F238E27FC236}">
                <a16:creationId xmlns:a16="http://schemas.microsoft.com/office/drawing/2014/main" id="{FCB48922-31CD-48E5-B16D-77F58FDA9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5642" y="5432024"/>
            <a:ext cx="885825" cy="392113"/>
          </a:xfrm>
          <a:prstGeom prst="ellips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0" name="椭圆 31">
            <a:extLst>
              <a:ext uri="{FF2B5EF4-FFF2-40B4-BE49-F238E27FC236}">
                <a16:creationId xmlns:a16="http://schemas.microsoft.com/office/drawing/2014/main" id="{73D31C5D-E198-4B11-912F-8B818AA84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029" y="2517374"/>
            <a:ext cx="1098550" cy="392113"/>
          </a:xfrm>
          <a:prstGeom prst="ellips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1" name="椭圆 32">
            <a:extLst>
              <a:ext uri="{FF2B5EF4-FFF2-40B4-BE49-F238E27FC236}">
                <a16:creationId xmlns:a16="http://schemas.microsoft.com/office/drawing/2014/main" id="{6269A4BD-5144-4327-9A7D-1C794998F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792" y="4004862"/>
            <a:ext cx="549275" cy="393700"/>
          </a:xfrm>
          <a:prstGeom prst="ellips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B4271677-6708-48C6-B770-27599A2A9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2242" y="3920724"/>
            <a:ext cx="26534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行中属性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/</a:t>
            </a:r>
            <a:r>
              <a:rPr lang="zh-CN" altLang="en-US">
                <a:latin typeface="+mn-lt"/>
                <a:ea typeface="微软雅黑 Light" panose="020B0502040204020203" pitchFamily="34" charset="-122"/>
              </a:rPr>
              <a:t>列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, e.g. S</a:t>
            </a:r>
          </a:p>
        </p:txBody>
      </p:sp>
      <p:cxnSp>
        <p:nvCxnSpPr>
          <p:cNvPr id="23" name="直接箭头连接符 37">
            <a:extLst>
              <a:ext uri="{FF2B5EF4-FFF2-40B4-BE49-F238E27FC236}">
                <a16:creationId xmlns:a16="http://schemas.microsoft.com/office/drawing/2014/main" id="{382ED710-3B3C-4763-901D-6477382D5876}"/>
              </a:ext>
            </a:extLst>
          </p:cNvPr>
          <p:cNvCxnSpPr>
            <a:cxnSpLocks noChangeShapeType="1"/>
            <a:endCxn id="22" idx="1"/>
          </p:cNvCxnSpPr>
          <p:nvPr/>
        </p:nvCxnSpPr>
        <p:spPr bwMode="auto">
          <a:xfrm flipV="1">
            <a:off x="2058404" y="4151557"/>
            <a:ext cx="2763838" cy="4698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箭头连接符 41">
            <a:extLst>
              <a:ext uri="{FF2B5EF4-FFF2-40B4-BE49-F238E27FC236}">
                <a16:creationId xmlns:a16="http://schemas.microsoft.com/office/drawing/2014/main" id="{126E52D3-5552-4873-93D5-0ABCD5D49D07}"/>
              </a:ext>
            </a:extLst>
          </p:cNvPr>
          <p:cNvCxnSpPr>
            <a:cxnSpLocks noChangeShapeType="1"/>
            <a:stCxn id="20" idx="6"/>
            <a:endCxn id="25" idx="1"/>
          </p:cNvCxnSpPr>
          <p:nvPr/>
        </p:nvCxnSpPr>
        <p:spPr bwMode="auto">
          <a:xfrm flipV="1">
            <a:off x="2315579" y="2510082"/>
            <a:ext cx="2098675" cy="203349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TextBox 34">
            <a:extLst>
              <a:ext uri="{FF2B5EF4-FFF2-40B4-BE49-F238E27FC236}">
                <a16:creationId xmlns:a16="http://schemas.microsoft.com/office/drawing/2014/main" id="{0F51191E-1768-4C9F-AF72-12AB432FD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4254" y="2279249"/>
            <a:ext cx="2672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行中属性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/</a:t>
            </a:r>
            <a:r>
              <a:rPr lang="zh-CN" altLang="en-US">
                <a:latin typeface="+mn-lt"/>
                <a:ea typeface="微软雅黑 Light" panose="020B0502040204020203" pitchFamily="34" charset="-122"/>
              </a:rPr>
              <a:t>列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, e.g. X</a:t>
            </a: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CE960EA3-920A-47C9-BA33-ABEA5CFC6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8392" y="4663674"/>
            <a:ext cx="13806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表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, e.g. 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1F81E0-38B6-4084-A35F-5DF5C59D8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3904" y="5239937"/>
            <a:ext cx="19192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表中行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, e.g. S</a:t>
            </a:r>
          </a:p>
        </p:txBody>
      </p:sp>
      <p:pic>
        <p:nvPicPr>
          <p:cNvPr id="72" name="Picture 6" descr="X锁">
            <a:extLst>
              <a:ext uri="{FF2B5EF4-FFF2-40B4-BE49-F238E27FC236}">
                <a16:creationId xmlns:a16="http://schemas.microsoft.com/office/drawing/2014/main" id="{7D96DBC8-AB87-40D5-9357-CC26B770D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931" y="5126069"/>
            <a:ext cx="3492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7" descr="I锁2">
            <a:extLst>
              <a:ext uri="{FF2B5EF4-FFF2-40B4-BE49-F238E27FC236}">
                <a16:creationId xmlns:a16="http://schemas.microsoft.com/office/drawing/2014/main" id="{CB2A3E0E-0D37-4EA9-80E3-B72FC9978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44" y="5134007"/>
            <a:ext cx="28416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8" descr="X锁2">
            <a:extLst>
              <a:ext uri="{FF2B5EF4-FFF2-40B4-BE49-F238E27FC236}">
                <a16:creationId xmlns:a16="http://schemas.microsoft.com/office/drawing/2014/main" id="{F419BFC5-640C-47C9-B5C3-98D28740C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119" y="5151469"/>
            <a:ext cx="352425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9" descr="X锁3">
            <a:extLst>
              <a:ext uri="{FF2B5EF4-FFF2-40B4-BE49-F238E27FC236}">
                <a16:creationId xmlns:a16="http://schemas.microsoft.com/office/drawing/2014/main" id="{FD49FC90-B936-4BD2-8497-740C77DB3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031" y="5126069"/>
            <a:ext cx="2921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10" descr="U锁">
            <a:extLst>
              <a:ext uri="{FF2B5EF4-FFF2-40B4-BE49-F238E27FC236}">
                <a16:creationId xmlns:a16="http://schemas.microsoft.com/office/drawing/2014/main" id="{8F404EE7-A0DD-4162-9185-E6722DF9C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969" y="5168932"/>
            <a:ext cx="285750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11" descr="S锁">
            <a:extLst>
              <a:ext uri="{FF2B5EF4-FFF2-40B4-BE49-F238E27FC236}">
                <a16:creationId xmlns:a16="http://schemas.microsoft.com/office/drawing/2014/main" id="{5527B56C-0295-46BD-9C69-68013B8AA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866" y="5826474"/>
            <a:ext cx="341313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13" descr="I锁1">
            <a:extLst>
              <a:ext uri="{FF2B5EF4-FFF2-40B4-BE49-F238E27FC236}">
                <a16:creationId xmlns:a16="http://schemas.microsoft.com/office/drawing/2014/main" id="{06036CEC-69B0-419E-9EAD-5859052EB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032" y="5134007"/>
            <a:ext cx="3683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15" descr="I锁3">
            <a:extLst>
              <a:ext uri="{FF2B5EF4-FFF2-40B4-BE49-F238E27FC236}">
                <a16:creationId xmlns:a16="http://schemas.microsoft.com/office/drawing/2014/main" id="{96F3E412-64B3-4A61-97FF-4AD994152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93" y="5858224"/>
            <a:ext cx="3063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16" descr="I锁4">
            <a:extLst>
              <a:ext uri="{FF2B5EF4-FFF2-40B4-BE49-F238E27FC236}">
                <a16:creationId xmlns:a16="http://schemas.microsoft.com/office/drawing/2014/main" id="{5C5856D0-96BB-4497-B0CF-26A130A32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031" y="5842349"/>
            <a:ext cx="3111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17" descr="I锁5">
            <a:extLst>
              <a:ext uri="{FF2B5EF4-FFF2-40B4-BE49-F238E27FC236}">
                <a16:creationId xmlns:a16="http://schemas.microsoft.com/office/drawing/2014/main" id="{2171B421-1F1C-44F4-B2E8-5CC22F649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969" y="581853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18" descr="I锁6">
            <a:extLst>
              <a:ext uri="{FF2B5EF4-FFF2-40B4-BE49-F238E27FC236}">
                <a16:creationId xmlns:a16="http://schemas.microsoft.com/office/drawing/2014/main" id="{2B9A4552-AAAF-4468-BAAB-395438B01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44" y="5818537"/>
            <a:ext cx="3778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917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47077-4FCC-4692-A40A-C15E357DD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Multiple Granularity Locking Scheme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F00F43-91AB-41B2-A622-FBD99B448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Lock granularity escalation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 case there are too many locks at a particular level, switch to higher granularity S or X lock</a:t>
            </a:r>
            <a:endParaRPr lang="zh-CN" altLang="en-US" dirty="0"/>
          </a:p>
          <a:p>
            <a:r>
              <a:rPr lang="en-US" altLang="zh-CN" sz="2400" dirty="0"/>
              <a:t>Multiple Granularity Locking ensure serializability!!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293B1B-377F-494D-9A9B-AB5715965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919F0-1B64-47A2-ACE9-2877D9B1E67D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03E5AF-E76E-47FC-92ED-30E74C3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10926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BBA4B-C183-4E5A-8D4A-1CF92698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例题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927B53-853A-42B0-B479-93AD0FAE9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12587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In the </a:t>
            </a:r>
            <a:r>
              <a:rPr lang="en-US" altLang="zh-CN" b="1" dirty="0"/>
              <a:t>University</a:t>
            </a:r>
            <a:r>
              <a:rPr lang="en-US" altLang="zh-CN" dirty="0"/>
              <a:t> database system, it is assumed that multiple granularity locks are granted on three-level data items, i.e. the database, tables, and tuples. </a:t>
            </a:r>
            <a:endParaRPr lang="zh-CN" altLang="zh-CN" dirty="0"/>
          </a:p>
          <a:p>
            <a:pPr lvl="1"/>
            <a:r>
              <a:rPr lang="en-US" altLang="zh-CN" dirty="0"/>
              <a:t>(1) If a transaction T</a:t>
            </a:r>
            <a:r>
              <a:rPr lang="en-US" altLang="zh-CN" baseline="-25000" dirty="0"/>
              <a:t>1</a:t>
            </a:r>
            <a:r>
              <a:rPr lang="en-US" altLang="zh-CN" dirty="0"/>
              <a:t> is now modifying the table Course by,  </a:t>
            </a:r>
            <a:endParaRPr lang="zh-CN" altLang="zh-CN" dirty="0"/>
          </a:p>
          <a:p>
            <a:pPr marL="0" indent="0" eaLnBrk="1" hangingPunct="1">
              <a:buNone/>
            </a:pPr>
            <a:r>
              <a:rPr lang="en-US" altLang="zh-CN" b="1" dirty="0"/>
              <a:t>            update</a:t>
            </a:r>
            <a:r>
              <a:rPr lang="en-US" altLang="zh-CN" dirty="0"/>
              <a:t>  Course</a:t>
            </a:r>
            <a:endParaRPr lang="zh-CN" altLang="zh-CN" dirty="0"/>
          </a:p>
          <a:p>
            <a:pPr marL="0" indent="0" eaLnBrk="1" hangingPunct="1">
              <a:buNone/>
            </a:pPr>
            <a:r>
              <a:rPr lang="en-US" altLang="zh-CN" dirty="0"/>
              <a:t>            </a:t>
            </a:r>
            <a:r>
              <a:rPr lang="en-US" altLang="zh-CN" b="1" dirty="0"/>
              <a:t>set</a:t>
            </a:r>
            <a:r>
              <a:rPr lang="en-US" altLang="zh-CN" dirty="0"/>
              <a:t>  credits=credits+1</a:t>
            </a:r>
            <a:endParaRPr lang="zh-CN" altLang="zh-CN" dirty="0"/>
          </a:p>
          <a:p>
            <a:pPr marL="0" indent="0" eaLnBrk="1" hangingPunct="1">
              <a:buNone/>
            </a:pPr>
            <a:r>
              <a:rPr lang="en-US" altLang="zh-CN" dirty="0"/>
              <a:t>            </a:t>
            </a:r>
            <a:r>
              <a:rPr lang="en-US" altLang="zh-CN" b="1" dirty="0"/>
              <a:t>where</a:t>
            </a:r>
            <a:r>
              <a:rPr lang="en-US" altLang="zh-CN" dirty="0"/>
              <a:t> title=’DBS’</a:t>
            </a:r>
            <a:endParaRPr lang="zh-CN" altLang="zh-CN" dirty="0"/>
          </a:p>
          <a:p>
            <a:pPr marL="0" indent="0" eaLnBrk="1" hangingPunct="1">
              <a:buNone/>
            </a:pPr>
            <a:r>
              <a:rPr lang="en-US" altLang="zh-CN" dirty="0"/>
              <a:t>         , then what types of locks on the database, tables and tuples should it hold?</a:t>
            </a:r>
          </a:p>
          <a:p>
            <a:pPr marL="0" indent="0" eaLnBrk="1" hangingPunct="1">
              <a:buNone/>
            </a:pPr>
            <a:r>
              <a:rPr lang="zh-CN" altLang="en-US" dirty="0"/>
              <a:t>         答：</a:t>
            </a:r>
            <a:r>
              <a:rPr lang="en-US" altLang="zh-CN" dirty="0"/>
              <a:t>SIX or IX on database, IX on Course, X on Tuple</a:t>
            </a:r>
            <a:endParaRPr lang="zh-CN" altLang="zh-CN" dirty="0"/>
          </a:p>
          <a:p>
            <a:pPr lvl="1"/>
            <a:r>
              <a:rPr lang="en-US" altLang="zh-CN" dirty="0"/>
              <a:t>(2) When T</a:t>
            </a:r>
            <a:r>
              <a:rPr lang="en-US" altLang="zh-CN" baseline="-25000" dirty="0"/>
              <a:t>1</a:t>
            </a:r>
            <a:r>
              <a:rPr lang="en-US" altLang="zh-CN" dirty="0"/>
              <a:t> is modifying Course, transaction T</a:t>
            </a:r>
            <a:r>
              <a:rPr lang="en-US" altLang="zh-CN" baseline="-25000" dirty="0"/>
              <a:t>2</a:t>
            </a:r>
            <a:r>
              <a:rPr lang="en-US" altLang="zh-CN" dirty="0"/>
              <a:t> wants to access Course by </a:t>
            </a:r>
            <a:endParaRPr lang="zh-CN" altLang="zh-CN" dirty="0"/>
          </a:p>
          <a:p>
            <a:pPr marL="0" indent="0" eaLnBrk="1" hangingPunct="1">
              <a:buNone/>
            </a:pPr>
            <a:r>
              <a:rPr lang="en-US" altLang="zh-CN" b="1" dirty="0"/>
              <a:t>             select</a:t>
            </a:r>
            <a:r>
              <a:rPr lang="en-US" altLang="zh-CN" dirty="0"/>
              <a:t> *</a:t>
            </a:r>
            <a:endParaRPr lang="zh-CN" altLang="zh-CN" dirty="0"/>
          </a:p>
          <a:p>
            <a:pPr marL="0" indent="0" eaLnBrk="1" hangingPunct="1">
              <a:buNone/>
            </a:pPr>
            <a:r>
              <a:rPr lang="en-US" altLang="zh-CN" b="1" dirty="0"/>
              <a:t>             from</a:t>
            </a:r>
            <a:r>
              <a:rPr lang="en-US" altLang="zh-CN" dirty="0"/>
              <a:t>      Course</a:t>
            </a:r>
            <a:endParaRPr lang="zh-CN" altLang="zh-CN" dirty="0"/>
          </a:p>
          <a:p>
            <a:pPr marL="0" indent="0" eaLnBrk="1" hangingPunct="1">
              <a:buNone/>
            </a:pPr>
            <a:r>
              <a:rPr lang="en-US" altLang="zh-CN" b="1" dirty="0"/>
              <a:t>             where</a:t>
            </a:r>
            <a:r>
              <a:rPr lang="en-US" altLang="zh-CN" dirty="0"/>
              <a:t> title in {‘OS’, ‘DBS’, ‘Compiler’}</a:t>
            </a:r>
            <a:endParaRPr lang="zh-CN" altLang="zh-CN" dirty="0"/>
          </a:p>
          <a:p>
            <a:pPr marL="0" indent="0" eaLnBrk="1" hangingPunct="1">
              <a:buNone/>
            </a:pPr>
            <a:r>
              <a:rPr lang="en-US" altLang="zh-CN" dirty="0"/>
              <a:t>        , then what types of three-level locks should T</a:t>
            </a:r>
            <a:r>
              <a:rPr lang="en-US" altLang="zh-CN" baseline="-25000" dirty="0"/>
              <a:t>2</a:t>
            </a:r>
            <a:r>
              <a:rPr lang="en-US" altLang="zh-CN" dirty="0"/>
              <a:t> request? Among these lock requests, which will be granted, and which will be refused?      </a:t>
            </a:r>
          </a:p>
          <a:p>
            <a:pPr marL="0" indent="0" eaLnBrk="1" hangingPunct="1">
              <a:buNone/>
            </a:pPr>
            <a:r>
              <a:rPr lang="zh-CN" altLang="en-US" dirty="0"/>
              <a:t>      答：</a:t>
            </a:r>
            <a:r>
              <a:rPr lang="en-US" altLang="zh-CN" dirty="0"/>
              <a:t>IS on database, IS on Course, S on Tuple; </a:t>
            </a:r>
          </a:p>
          <a:p>
            <a:pPr marL="0" indent="0" eaLnBrk="1" hangingPunct="1">
              <a:buNone/>
            </a:pPr>
            <a:r>
              <a:rPr lang="en-US" altLang="zh-CN" dirty="0"/>
              <a:t>              the first two lock requests will be granted, and the last one be refused</a:t>
            </a:r>
            <a:endParaRPr lang="zh-CN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E6E87C-D153-479A-9C98-56AE8B90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95E1-8B7D-43E1-BF69-287E6F402596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BC3D40-34C1-4820-821D-D32AC112B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76598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772E6-2CAC-4FC2-859B-CA33DD39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E24B10-85D3-4FD3-A9F9-2003862C0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D1162E-E7D9-4EF6-ABCA-06847976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CE30B-B490-4AB6-A90F-1985FA89533E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7652B0-A1CF-44FD-AB3D-1F7FCEC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1573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34660-B37C-4733-9963-941E36E44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anose="02020603050405020304" pitchFamily="18" charset="0"/>
              </a:rPr>
              <a:t>18.6 </a:t>
            </a:r>
            <a:r>
              <a:rPr lang="en-US" altLang="zh-CN" sz="28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  <a:cs typeface="Times New Roman" panose="02020603050405020304" pitchFamily="18" charset="0"/>
              </a:rPr>
              <a:t>Multiversion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  <a:cs typeface="Times New Roman" panose="02020603050405020304" pitchFamily="18" charset="0"/>
              </a:rPr>
              <a:t> Schemes</a:t>
            </a:r>
            <a:r>
              <a:rPr lang="en-US" altLang="zh-CN" sz="2800" dirty="0"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19119-41E7-4D94-A9D4-0C2A3D7EF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ea typeface="宋体" pitchFamily="2" charset="-122"/>
              </a:rPr>
              <a:t>Multiversion</a:t>
            </a:r>
            <a:r>
              <a:rPr lang="en-US" altLang="zh-CN" dirty="0">
                <a:ea typeface="宋体" pitchFamily="2" charset="-122"/>
              </a:rPr>
              <a:t> schemes keep old versions of data item to increase concurrency.</a:t>
            </a:r>
          </a:p>
          <a:p>
            <a:pPr lvl="1"/>
            <a:r>
              <a:rPr lang="en-US" altLang="zh-CN" dirty="0" err="1">
                <a:ea typeface="宋体" pitchFamily="2" charset="-122"/>
              </a:rPr>
              <a:t>Multiversion</a:t>
            </a:r>
            <a:r>
              <a:rPr lang="en-US" altLang="zh-CN" dirty="0">
                <a:ea typeface="宋体" pitchFamily="2" charset="-122"/>
              </a:rPr>
              <a:t> Timestamp Ordering</a:t>
            </a:r>
          </a:p>
          <a:p>
            <a:pPr lvl="1"/>
            <a:r>
              <a:rPr lang="en-US" altLang="zh-CN" dirty="0" err="1">
                <a:ea typeface="宋体" pitchFamily="2" charset="-122"/>
              </a:rPr>
              <a:t>Multiversion</a:t>
            </a:r>
            <a:r>
              <a:rPr lang="en-US" altLang="zh-CN" dirty="0">
                <a:ea typeface="宋体" pitchFamily="2" charset="-122"/>
              </a:rPr>
              <a:t> Two-Phase Locking</a:t>
            </a:r>
          </a:p>
          <a:p>
            <a:r>
              <a:rPr lang="en-US" altLang="zh-CN" dirty="0">
                <a:ea typeface="宋体" pitchFamily="2" charset="-122"/>
              </a:rPr>
              <a:t>Each successful write results in the creation of a new version of the data item written.</a:t>
            </a:r>
          </a:p>
          <a:p>
            <a:r>
              <a:rPr lang="en-US" altLang="zh-CN" dirty="0">
                <a:ea typeface="宋体" pitchFamily="2" charset="-122"/>
              </a:rPr>
              <a:t>Use timestamps to label versions.</a:t>
            </a:r>
          </a:p>
          <a:p>
            <a:r>
              <a:rPr lang="en-US" altLang="zh-CN" dirty="0">
                <a:ea typeface="宋体" pitchFamily="2" charset="-122"/>
              </a:rPr>
              <a:t>When a read(Q) operation is issued, select an appropriate version of Q based on the timestamp of the transaction, and return the value of the selected version.  </a:t>
            </a:r>
          </a:p>
          <a:p>
            <a:r>
              <a:rPr lang="en-US" altLang="zh-CN" dirty="0">
                <a:highlight>
                  <a:srgbClr val="FFFF00"/>
                </a:highlight>
                <a:ea typeface="宋体" pitchFamily="2" charset="-122"/>
              </a:rPr>
              <a:t>Reads never have to wait </a:t>
            </a:r>
            <a:r>
              <a:rPr lang="en-US" altLang="zh-CN" dirty="0">
                <a:ea typeface="宋体" pitchFamily="2" charset="-122"/>
              </a:rPr>
              <a:t>as an appropriate version is returned immediately.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768453-0E60-4A12-A13C-035B8418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D87C-EE7F-4847-AEDC-8ECDA69080A1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B88D2F-C075-4C64-999D-CC5862AA3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97413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B5286-1E83-4148-88D1-35BEE2DCE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  <a:cs typeface="Times New Roman" panose="02020603050405020304" pitchFamily="18" charset="0"/>
              </a:rPr>
              <a:t>Multiversion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  <a:cs typeface="Times New Roman" panose="02020603050405020304" pitchFamily="18" charset="0"/>
              </a:rPr>
              <a:t> Schemes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EC7841-8859-4D62-A71E-723D57CC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0C67AE-8F1A-4FB5-AC45-2E849EEA0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44624-C480-4B5C-BD10-670C42314C78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F2C8CD-B333-4E3B-A5E9-76B0E038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95</a:t>
            </a:fld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44D4F8-D3CC-41E5-95AF-0AB47A716897}"/>
              </a:ext>
            </a:extLst>
          </p:cNvPr>
          <p:cNvSpPr txBox="1"/>
          <p:nvPr/>
        </p:nvSpPr>
        <p:spPr>
          <a:xfrm>
            <a:off x="3106025" y="2722176"/>
            <a:ext cx="639919" cy="70788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ver1</a:t>
            </a:r>
          </a:p>
          <a:p>
            <a:pPr algn="ctr"/>
            <a:r>
              <a:rPr lang="en-US" altLang="zh-CN" sz="2000" dirty="0"/>
              <a:t>ts</a:t>
            </a:r>
            <a:r>
              <a:rPr lang="en-US" altLang="zh-CN" sz="2000" baseline="-25000" dirty="0"/>
              <a:t>1</a:t>
            </a:r>
            <a:endParaRPr lang="zh-CN" altLang="en-US" sz="2000" baseline="-25000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BCAE9A6-F0F3-4911-9E38-EB815397145E}"/>
              </a:ext>
            </a:extLst>
          </p:cNvPr>
          <p:cNvSpPr txBox="1"/>
          <p:nvPr/>
        </p:nvSpPr>
        <p:spPr>
          <a:xfrm>
            <a:off x="4949986" y="2695139"/>
            <a:ext cx="639919" cy="70788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ver2</a:t>
            </a:r>
          </a:p>
          <a:p>
            <a:pPr algn="ctr"/>
            <a:r>
              <a:rPr lang="en-US" altLang="zh-CN" sz="2000" dirty="0"/>
              <a:t>ts</a:t>
            </a:r>
            <a:r>
              <a:rPr lang="en-US" altLang="zh-CN" sz="2000" baseline="-25000" dirty="0"/>
              <a:t>2</a:t>
            </a:r>
            <a:endParaRPr lang="zh-CN" altLang="en-US" sz="2000" baseline="-25000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CCB1315-84F9-496C-8FEF-E7FB2AD20635}"/>
              </a:ext>
            </a:extLst>
          </p:cNvPr>
          <p:cNvSpPr txBox="1"/>
          <p:nvPr/>
        </p:nvSpPr>
        <p:spPr>
          <a:xfrm>
            <a:off x="6839826" y="2691696"/>
            <a:ext cx="639919" cy="70788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ver3</a:t>
            </a:r>
          </a:p>
          <a:p>
            <a:pPr algn="ctr"/>
            <a:r>
              <a:rPr lang="en-US" altLang="zh-CN" sz="2000" dirty="0"/>
              <a:t>ts</a:t>
            </a:r>
            <a:r>
              <a:rPr lang="en-US" altLang="zh-CN" sz="2000" baseline="-25000" dirty="0"/>
              <a:t>3</a:t>
            </a:r>
            <a:endParaRPr lang="zh-CN" altLang="en-US" sz="2000" baseline="-25000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5D8F3EC-D8E8-4962-9BB0-F61010D75162}"/>
              </a:ext>
            </a:extLst>
          </p:cNvPr>
          <p:cNvSpPr txBox="1"/>
          <p:nvPr/>
        </p:nvSpPr>
        <p:spPr>
          <a:xfrm>
            <a:off x="8643226" y="2722176"/>
            <a:ext cx="639919" cy="70788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ver4</a:t>
            </a:r>
          </a:p>
          <a:p>
            <a:pPr algn="ctr"/>
            <a:r>
              <a:rPr lang="en-US" altLang="zh-CN" sz="2000" dirty="0"/>
              <a:t>ts</a:t>
            </a:r>
            <a:r>
              <a:rPr lang="en-US" altLang="zh-CN" sz="2000" baseline="-25000" dirty="0"/>
              <a:t>4</a:t>
            </a:r>
            <a:endParaRPr lang="zh-CN" altLang="en-US" sz="2000" baseline="-250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E7C0C19-8AA2-4431-8832-86295354FFA8}"/>
              </a:ext>
            </a:extLst>
          </p:cNvPr>
          <p:cNvCxnSpPr/>
          <p:nvPr/>
        </p:nvCxnSpPr>
        <p:spPr bwMode="auto">
          <a:xfrm>
            <a:off x="2450724" y="3745026"/>
            <a:ext cx="788416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6">
            <a:extLst>
              <a:ext uri="{FF2B5EF4-FFF2-40B4-BE49-F238E27FC236}">
                <a16:creationId xmlns:a16="http://schemas.microsoft.com/office/drawing/2014/main" id="{3E67CC46-E92C-473B-A367-1A42738AB968}"/>
              </a:ext>
            </a:extLst>
          </p:cNvPr>
          <p:cNvSpPr txBox="1"/>
          <p:nvPr/>
        </p:nvSpPr>
        <p:spPr>
          <a:xfrm>
            <a:off x="1505844" y="3430062"/>
            <a:ext cx="76335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sz="1800" dirty="0"/>
              <a:t>初值</a:t>
            </a:r>
            <a:r>
              <a:rPr lang="en-US" altLang="zh-CN" sz="1800" dirty="0"/>
              <a:t>1</a:t>
            </a:r>
            <a:endParaRPr lang="zh-CN" altLang="en-US" sz="1800" dirty="0"/>
          </a:p>
        </p:txBody>
      </p:sp>
      <p:sp>
        <p:nvSpPr>
          <p:cNvPr id="12" name="任意多边形 17">
            <a:extLst>
              <a:ext uri="{FF2B5EF4-FFF2-40B4-BE49-F238E27FC236}">
                <a16:creationId xmlns:a16="http://schemas.microsoft.com/office/drawing/2014/main" id="{949C2518-62B3-4479-B0B9-26A9B9BA99FD}"/>
              </a:ext>
            </a:extLst>
          </p:cNvPr>
          <p:cNvSpPr/>
          <p:nvPr/>
        </p:nvSpPr>
        <p:spPr bwMode="auto">
          <a:xfrm>
            <a:off x="2821402" y="3518658"/>
            <a:ext cx="1178721" cy="396240"/>
          </a:xfrm>
          <a:custGeom>
            <a:avLst/>
            <a:gdLst>
              <a:gd name="connsiteX0" fmla="*/ 121920 w 1097280"/>
              <a:gd name="connsiteY0" fmla="*/ 30480 h 396240"/>
              <a:gd name="connsiteX1" fmla="*/ 223520 w 1097280"/>
              <a:gd name="connsiteY1" fmla="*/ 0 h 396240"/>
              <a:gd name="connsiteX2" fmla="*/ 426720 w 1097280"/>
              <a:gd name="connsiteY2" fmla="*/ 10160 h 396240"/>
              <a:gd name="connsiteX3" fmla="*/ 873760 w 1097280"/>
              <a:gd name="connsiteY3" fmla="*/ 30480 h 396240"/>
              <a:gd name="connsiteX4" fmla="*/ 944880 w 1097280"/>
              <a:gd name="connsiteY4" fmla="*/ 40640 h 396240"/>
              <a:gd name="connsiteX5" fmla="*/ 1005840 w 1097280"/>
              <a:gd name="connsiteY5" fmla="*/ 60960 h 396240"/>
              <a:gd name="connsiteX6" fmla="*/ 1036320 w 1097280"/>
              <a:gd name="connsiteY6" fmla="*/ 71120 h 396240"/>
              <a:gd name="connsiteX7" fmla="*/ 1066800 w 1097280"/>
              <a:gd name="connsiteY7" fmla="*/ 81280 h 396240"/>
              <a:gd name="connsiteX8" fmla="*/ 1097280 w 1097280"/>
              <a:gd name="connsiteY8" fmla="*/ 91440 h 396240"/>
              <a:gd name="connsiteX9" fmla="*/ 1087120 w 1097280"/>
              <a:gd name="connsiteY9" fmla="*/ 243840 h 396240"/>
              <a:gd name="connsiteX10" fmla="*/ 1056640 w 1097280"/>
              <a:gd name="connsiteY10" fmla="*/ 314960 h 396240"/>
              <a:gd name="connsiteX11" fmla="*/ 995680 w 1097280"/>
              <a:gd name="connsiteY11" fmla="*/ 355600 h 396240"/>
              <a:gd name="connsiteX12" fmla="*/ 965200 w 1097280"/>
              <a:gd name="connsiteY12" fmla="*/ 375920 h 396240"/>
              <a:gd name="connsiteX13" fmla="*/ 690880 w 1097280"/>
              <a:gd name="connsiteY13" fmla="*/ 396240 h 396240"/>
              <a:gd name="connsiteX14" fmla="*/ 426720 w 1097280"/>
              <a:gd name="connsiteY14" fmla="*/ 386080 h 396240"/>
              <a:gd name="connsiteX15" fmla="*/ 243840 w 1097280"/>
              <a:gd name="connsiteY15" fmla="*/ 365760 h 396240"/>
              <a:gd name="connsiteX16" fmla="*/ 172720 w 1097280"/>
              <a:gd name="connsiteY16" fmla="*/ 345440 h 396240"/>
              <a:gd name="connsiteX17" fmla="*/ 121920 w 1097280"/>
              <a:gd name="connsiteY17" fmla="*/ 335280 h 396240"/>
              <a:gd name="connsiteX18" fmla="*/ 81280 w 1097280"/>
              <a:gd name="connsiteY18" fmla="*/ 325120 h 396240"/>
              <a:gd name="connsiteX19" fmla="*/ 0 w 1097280"/>
              <a:gd name="connsiteY19" fmla="*/ 304800 h 396240"/>
              <a:gd name="connsiteX20" fmla="*/ 10160 w 1097280"/>
              <a:gd name="connsiteY20" fmla="*/ 142240 h 396240"/>
              <a:gd name="connsiteX21" fmla="*/ 20320 w 1097280"/>
              <a:gd name="connsiteY21" fmla="*/ 111760 h 396240"/>
              <a:gd name="connsiteX22" fmla="*/ 50800 w 1097280"/>
              <a:gd name="connsiteY22" fmla="*/ 101600 h 396240"/>
              <a:gd name="connsiteX23" fmla="*/ 121920 w 1097280"/>
              <a:gd name="connsiteY23" fmla="*/ 3048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7280" h="396240">
                <a:moveTo>
                  <a:pt x="121920" y="30480"/>
                </a:moveTo>
                <a:cubicBezTo>
                  <a:pt x="150707" y="13547"/>
                  <a:pt x="208165" y="0"/>
                  <a:pt x="223520" y="0"/>
                </a:cubicBezTo>
                <a:cubicBezTo>
                  <a:pt x="291338" y="0"/>
                  <a:pt x="358958" y="7394"/>
                  <a:pt x="426720" y="10160"/>
                </a:cubicBezTo>
                <a:cubicBezTo>
                  <a:pt x="856899" y="27718"/>
                  <a:pt x="579447" y="10859"/>
                  <a:pt x="873760" y="30480"/>
                </a:cubicBezTo>
                <a:cubicBezTo>
                  <a:pt x="897467" y="33867"/>
                  <a:pt x="921546" y="35255"/>
                  <a:pt x="944880" y="40640"/>
                </a:cubicBezTo>
                <a:cubicBezTo>
                  <a:pt x="965751" y="45456"/>
                  <a:pt x="985520" y="54187"/>
                  <a:pt x="1005840" y="60960"/>
                </a:cubicBezTo>
                <a:lnTo>
                  <a:pt x="1036320" y="71120"/>
                </a:lnTo>
                <a:lnTo>
                  <a:pt x="1066800" y="81280"/>
                </a:lnTo>
                <a:lnTo>
                  <a:pt x="1097280" y="91440"/>
                </a:lnTo>
                <a:cubicBezTo>
                  <a:pt x="1093893" y="142240"/>
                  <a:pt x="1092450" y="193207"/>
                  <a:pt x="1087120" y="243840"/>
                </a:cubicBezTo>
                <a:cubicBezTo>
                  <a:pt x="1084691" y="266911"/>
                  <a:pt x="1075355" y="298585"/>
                  <a:pt x="1056640" y="314960"/>
                </a:cubicBezTo>
                <a:cubicBezTo>
                  <a:pt x="1038261" y="331042"/>
                  <a:pt x="1016000" y="342053"/>
                  <a:pt x="995680" y="355600"/>
                </a:cubicBezTo>
                <a:cubicBezTo>
                  <a:pt x="985520" y="362373"/>
                  <a:pt x="976784" y="372059"/>
                  <a:pt x="965200" y="375920"/>
                </a:cubicBezTo>
                <a:cubicBezTo>
                  <a:pt x="857544" y="411805"/>
                  <a:pt x="945420" y="385634"/>
                  <a:pt x="690880" y="396240"/>
                </a:cubicBezTo>
                <a:lnTo>
                  <a:pt x="426720" y="386080"/>
                </a:lnTo>
                <a:cubicBezTo>
                  <a:pt x="380363" y="383505"/>
                  <a:pt x="292780" y="371877"/>
                  <a:pt x="243840" y="365760"/>
                </a:cubicBezTo>
                <a:cubicBezTo>
                  <a:pt x="209898" y="354446"/>
                  <a:pt x="210992" y="353945"/>
                  <a:pt x="172720" y="345440"/>
                </a:cubicBezTo>
                <a:cubicBezTo>
                  <a:pt x="155863" y="341694"/>
                  <a:pt x="138777" y="339026"/>
                  <a:pt x="121920" y="335280"/>
                </a:cubicBezTo>
                <a:cubicBezTo>
                  <a:pt x="108289" y="332251"/>
                  <a:pt x="94911" y="328149"/>
                  <a:pt x="81280" y="325120"/>
                </a:cubicBezTo>
                <a:cubicBezTo>
                  <a:pt x="7718" y="308773"/>
                  <a:pt x="54466" y="322955"/>
                  <a:pt x="0" y="304800"/>
                </a:cubicBezTo>
                <a:cubicBezTo>
                  <a:pt x="3387" y="250613"/>
                  <a:pt x="4476" y="196234"/>
                  <a:pt x="10160" y="142240"/>
                </a:cubicBezTo>
                <a:cubicBezTo>
                  <a:pt x="11281" y="131589"/>
                  <a:pt x="12747" y="119333"/>
                  <a:pt x="20320" y="111760"/>
                </a:cubicBezTo>
                <a:cubicBezTo>
                  <a:pt x="27893" y="104187"/>
                  <a:pt x="41438" y="106801"/>
                  <a:pt x="50800" y="101600"/>
                </a:cubicBezTo>
                <a:cubicBezTo>
                  <a:pt x="72148" y="89740"/>
                  <a:pt x="93133" y="47413"/>
                  <a:pt x="121920" y="30480"/>
                </a:cubicBezTo>
                <a:close/>
              </a:path>
            </a:pathLst>
          </a:cu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/>
              <a:t>将</a:t>
            </a:r>
            <a:r>
              <a:rPr lang="en-US" altLang="zh-CN" sz="2000" dirty="0"/>
              <a:t>1</a:t>
            </a:r>
            <a:r>
              <a:rPr lang="zh-CN" altLang="en-US" sz="2000" dirty="0"/>
              <a:t>改为</a:t>
            </a:r>
            <a:r>
              <a:rPr lang="en-US" altLang="zh-CN" sz="2000" dirty="0"/>
              <a:t>2</a:t>
            </a:r>
            <a:endParaRPr kumimoji="1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任意多边形 18">
            <a:extLst>
              <a:ext uri="{FF2B5EF4-FFF2-40B4-BE49-F238E27FC236}">
                <a16:creationId xmlns:a16="http://schemas.microsoft.com/office/drawing/2014/main" id="{EBEA1FD2-946E-4874-96E1-45439457E1FB}"/>
              </a:ext>
            </a:extLst>
          </p:cNvPr>
          <p:cNvSpPr/>
          <p:nvPr/>
        </p:nvSpPr>
        <p:spPr bwMode="auto">
          <a:xfrm>
            <a:off x="4624642" y="3501185"/>
            <a:ext cx="1260162" cy="396240"/>
          </a:xfrm>
          <a:custGeom>
            <a:avLst/>
            <a:gdLst>
              <a:gd name="connsiteX0" fmla="*/ 121920 w 1097280"/>
              <a:gd name="connsiteY0" fmla="*/ 30480 h 396240"/>
              <a:gd name="connsiteX1" fmla="*/ 223520 w 1097280"/>
              <a:gd name="connsiteY1" fmla="*/ 0 h 396240"/>
              <a:gd name="connsiteX2" fmla="*/ 426720 w 1097280"/>
              <a:gd name="connsiteY2" fmla="*/ 10160 h 396240"/>
              <a:gd name="connsiteX3" fmla="*/ 873760 w 1097280"/>
              <a:gd name="connsiteY3" fmla="*/ 30480 h 396240"/>
              <a:gd name="connsiteX4" fmla="*/ 944880 w 1097280"/>
              <a:gd name="connsiteY4" fmla="*/ 40640 h 396240"/>
              <a:gd name="connsiteX5" fmla="*/ 1005840 w 1097280"/>
              <a:gd name="connsiteY5" fmla="*/ 60960 h 396240"/>
              <a:gd name="connsiteX6" fmla="*/ 1036320 w 1097280"/>
              <a:gd name="connsiteY6" fmla="*/ 71120 h 396240"/>
              <a:gd name="connsiteX7" fmla="*/ 1066800 w 1097280"/>
              <a:gd name="connsiteY7" fmla="*/ 81280 h 396240"/>
              <a:gd name="connsiteX8" fmla="*/ 1097280 w 1097280"/>
              <a:gd name="connsiteY8" fmla="*/ 91440 h 396240"/>
              <a:gd name="connsiteX9" fmla="*/ 1087120 w 1097280"/>
              <a:gd name="connsiteY9" fmla="*/ 243840 h 396240"/>
              <a:gd name="connsiteX10" fmla="*/ 1056640 w 1097280"/>
              <a:gd name="connsiteY10" fmla="*/ 314960 h 396240"/>
              <a:gd name="connsiteX11" fmla="*/ 995680 w 1097280"/>
              <a:gd name="connsiteY11" fmla="*/ 355600 h 396240"/>
              <a:gd name="connsiteX12" fmla="*/ 965200 w 1097280"/>
              <a:gd name="connsiteY12" fmla="*/ 375920 h 396240"/>
              <a:gd name="connsiteX13" fmla="*/ 690880 w 1097280"/>
              <a:gd name="connsiteY13" fmla="*/ 396240 h 396240"/>
              <a:gd name="connsiteX14" fmla="*/ 426720 w 1097280"/>
              <a:gd name="connsiteY14" fmla="*/ 386080 h 396240"/>
              <a:gd name="connsiteX15" fmla="*/ 243840 w 1097280"/>
              <a:gd name="connsiteY15" fmla="*/ 365760 h 396240"/>
              <a:gd name="connsiteX16" fmla="*/ 172720 w 1097280"/>
              <a:gd name="connsiteY16" fmla="*/ 345440 h 396240"/>
              <a:gd name="connsiteX17" fmla="*/ 121920 w 1097280"/>
              <a:gd name="connsiteY17" fmla="*/ 335280 h 396240"/>
              <a:gd name="connsiteX18" fmla="*/ 81280 w 1097280"/>
              <a:gd name="connsiteY18" fmla="*/ 325120 h 396240"/>
              <a:gd name="connsiteX19" fmla="*/ 0 w 1097280"/>
              <a:gd name="connsiteY19" fmla="*/ 304800 h 396240"/>
              <a:gd name="connsiteX20" fmla="*/ 10160 w 1097280"/>
              <a:gd name="connsiteY20" fmla="*/ 142240 h 396240"/>
              <a:gd name="connsiteX21" fmla="*/ 20320 w 1097280"/>
              <a:gd name="connsiteY21" fmla="*/ 111760 h 396240"/>
              <a:gd name="connsiteX22" fmla="*/ 50800 w 1097280"/>
              <a:gd name="connsiteY22" fmla="*/ 101600 h 396240"/>
              <a:gd name="connsiteX23" fmla="*/ 121920 w 1097280"/>
              <a:gd name="connsiteY23" fmla="*/ 3048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7280" h="396240">
                <a:moveTo>
                  <a:pt x="121920" y="30480"/>
                </a:moveTo>
                <a:cubicBezTo>
                  <a:pt x="150707" y="13547"/>
                  <a:pt x="208165" y="0"/>
                  <a:pt x="223520" y="0"/>
                </a:cubicBezTo>
                <a:cubicBezTo>
                  <a:pt x="291338" y="0"/>
                  <a:pt x="358958" y="7394"/>
                  <a:pt x="426720" y="10160"/>
                </a:cubicBezTo>
                <a:cubicBezTo>
                  <a:pt x="856899" y="27718"/>
                  <a:pt x="579447" y="10859"/>
                  <a:pt x="873760" y="30480"/>
                </a:cubicBezTo>
                <a:cubicBezTo>
                  <a:pt x="897467" y="33867"/>
                  <a:pt x="921546" y="35255"/>
                  <a:pt x="944880" y="40640"/>
                </a:cubicBezTo>
                <a:cubicBezTo>
                  <a:pt x="965751" y="45456"/>
                  <a:pt x="985520" y="54187"/>
                  <a:pt x="1005840" y="60960"/>
                </a:cubicBezTo>
                <a:lnTo>
                  <a:pt x="1036320" y="71120"/>
                </a:lnTo>
                <a:lnTo>
                  <a:pt x="1066800" y="81280"/>
                </a:lnTo>
                <a:lnTo>
                  <a:pt x="1097280" y="91440"/>
                </a:lnTo>
                <a:cubicBezTo>
                  <a:pt x="1093893" y="142240"/>
                  <a:pt x="1092450" y="193207"/>
                  <a:pt x="1087120" y="243840"/>
                </a:cubicBezTo>
                <a:cubicBezTo>
                  <a:pt x="1084691" y="266911"/>
                  <a:pt x="1075355" y="298585"/>
                  <a:pt x="1056640" y="314960"/>
                </a:cubicBezTo>
                <a:cubicBezTo>
                  <a:pt x="1038261" y="331042"/>
                  <a:pt x="1016000" y="342053"/>
                  <a:pt x="995680" y="355600"/>
                </a:cubicBezTo>
                <a:cubicBezTo>
                  <a:pt x="985520" y="362373"/>
                  <a:pt x="976784" y="372059"/>
                  <a:pt x="965200" y="375920"/>
                </a:cubicBezTo>
                <a:cubicBezTo>
                  <a:pt x="857544" y="411805"/>
                  <a:pt x="945420" y="385634"/>
                  <a:pt x="690880" y="396240"/>
                </a:cubicBezTo>
                <a:lnTo>
                  <a:pt x="426720" y="386080"/>
                </a:lnTo>
                <a:cubicBezTo>
                  <a:pt x="380363" y="383505"/>
                  <a:pt x="292780" y="371877"/>
                  <a:pt x="243840" y="365760"/>
                </a:cubicBezTo>
                <a:cubicBezTo>
                  <a:pt x="209898" y="354446"/>
                  <a:pt x="210992" y="353945"/>
                  <a:pt x="172720" y="345440"/>
                </a:cubicBezTo>
                <a:cubicBezTo>
                  <a:pt x="155863" y="341694"/>
                  <a:pt x="138777" y="339026"/>
                  <a:pt x="121920" y="335280"/>
                </a:cubicBezTo>
                <a:cubicBezTo>
                  <a:pt x="108289" y="332251"/>
                  <a:pt x="94911" y="328149"/>
                  <a:pt x="81280" y="325120"/>
                </a:cubicBezTo>
                <a:cubicBezTo>
                  <a:pt x="7718" y="308773"/>
                  <a:pt x="54466" y="322955"/>
                  <a:pt x="0" y="304800"/>
                </a:cubicBezTo>
                <a:cubicBezTo>
                  <a:pt x="3387" y="250613"/>
                  <a:pt x="4476" y="196234"/>
                  <a:pt x="10160" y="142240"/>
                </a:cubicBezTo>
                <a:cubicBezTo>
                  <a:pt x="11281" y="131589"/>
                  <a:pt x="12747" y="119333"/>
                  <a:pt x="20320" y="111760"/>
                </a:cubicBezTo>
                <a:cubicBezTo>
                  <a:pt x="27893" y="104187"/>
                  <a:pt x="41438" y="106801"/>
                  <a:pt x="50800" y="101600"/>
                </a:cubicBezTo>
                <a:cubicBezTo>
                  <a:pt x="72148" y="89740"/>
                  <a:pt x="93133" y="47413"/>
                  <a:pt x="121920" y="30480"/>
                </a:cubicBezTo>
                <a:close/>
              </a:path>
            </a:pathLst>
          </a:custGeom>
          <a:solidFill>
            <a:srgbClr val="6699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>
                <a:solidFill>
                  <a:schemeClr val="bg1"/>
                </a:solidFill>
              </a:rPr>
              <a:t>将</a:t>
            </a:r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</a:rPr>
              <a:t>改为</a:t>
            </a:r>
            <a:r>
              <a:rPr lang="en-US" altLang="zh-CN" sz="2000" b="1" dirty="0">
                <a:solidFill>
                  <a:schemeClr val="bg1"/>
                </a:solidFill>
              </a:rPr>
              <a:t>3</a:t>
            </a:r>
            <a:endParaRPr kumimoji="1" lang="zh-CN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4" name="任意多边形 19">
            <a:extLst>
              <a:ext uri="{FF2B5EF4-FFF2-40B4-BE49-F238E27FC236}">
                <a16:creationId xmlns:a16="http://schemas.microsoft.com/office/drawing/2014/main" id="{5D83C0E1-072D-4FF5-BA37-E43E4CB81167}"/>
              </a:ext>
            </a:extLst>
          </p:cNvPr>
          <p:cNvSpPr/>
          <p:nvPr/>
        </p:nvSpPr>
        <p:spPr bwMode="auto">
          <a:xfrm>
            <a:off x="6524723" y="3500570"/>
            <a:ext cx="1239681" cy="396240"/>
          </a:xfrm>
          <a:custGeom>
            <a:avLst/>
            <a:gdLst>
              <a:gd name="connsiteX0" fmla="*/ 121920 w 1097280"/>
              <a:gd name="connsiteY0" fmla="*/ 30480 h 396240"/>
              <a:gd name="connsiteX1" fmla="*/ 223520 w 1097280"/>
              <a:gd name="connsiteY1" fmla="*/ 0 h 396240"/>
              <a:gd name="connsiteX2" fmla="*/ 426720 w 1097280"/>
              <a:gd name="connsiteY2" fmla="*/ 10160 h 396240"/>
              <a:gd name="connsiteX3" fmla="*/ 873760 w 1097280"/>
              <a:gd name="connsiteY3" fmla="*/ 30480 h 396240"/>
              <a:gd name="connsiteX4" fmla="*/ 944880 w 1097280"/>
              <a:gd name="connsiteY4" fmla="*/ 40640 h 396240"/>
              <a:gd name="connsiteX5" fmla="*/ 1005840 w 1097280"/>
              <a:gd name="connsiteY5" fmla="*/ 60960 h 396240"/>
              <a:gd name="connsiteX6" fmla="*/ 1036320 w 1097280"/>
              <a:gd name="connsiteY6" fmla="*/ 71120 h 396240"/>
              <a:gd name="connsiteX7" fmla="*/ 1066800 w 1097280"/>
              <a:gd name="connsiteY7" fmla="*/ 81280 h 396240"/>
              <a:gd name="connsiteX8" fmla="*/ 1097280 w 1097280"/>
              <a:gd name="connsiteY8" fmla="*/ 91440 h 396240"/>
              <a:gd name="connsiteX9" fmla="*/ 1087120 w 1097280"/>
              <a:gd name="connsiteY9" fmla="*/ 243840 h 396240"/>
              <a:gd name="connsiteX10" fmla="*/ 1056640 w 1097280"/>
              <a:gd name="connsiteY10" fmla="*/ 314960 h 396240"/>
              <a:gd name="connsiteX11" fmla="*/ 995680 w 1097280"/>
              <a:gd name="connsiteY11" fmla="*/ 355600 h 396240"/>
              <a:gd name="connsiteX12" fmla="*/ 965200 w 1097280"/>
              <a:gd name="connsiteY12" fmla="*/ 375920 h 396240"/>
              <a:gd name="connsiteX13" fmla="*/ 690880 w 1097280"/>
              <a:gd name="connsiteY13" fmla="*/ 396240 h 396240"/>
              <a:gd name="connsiteX14" fmla="*/ 426720 w 1097280"/>
              <a:gd name="connsiteY14" fmla="*/ 386080 h 396240"/>
              <a:gd name="connsiteX15" fmla="*/ 243840 w 1097280"/>
              <a:gd name="connsiteY15" fmla="*/ 365760 h 396240"/>
              <a:gd name="connsiteX16" fmla="*/ 172720 w 1097280"/>
              <a:gd name="connsiteY16" fmla="*/ 345440 h 396240"/>
              <a:gd name="connsiteX17" fmla="*/ 121920 w 1097280"/>
              <a:gd name="connsiteY17" fmla="*/ 335280 h 396240"/>
              <a:gd name="connsiteX18" fmla="*/ 81280 w 1097280"/>
              <a:gd name="connsiteY18" fmla="*/ 325120 h 396240"/>
              <a:gd name="connsiteX19" fmla="*/ 0 w 1097280"/>
              <a:gd name="connsiteY19" fmla="*/ 304800 h 396240"/>
              <a:gd name="connsiteX20" fmla="*/ 10160 w 1097280"/>
              <a:gd name="connsiteY20" fmla="*/ 142240 h 396240"/>
              <a:gd name="connsiteX21" fmla="*/ 20320 w 1097280"/>
              <a:gd name="connsiteY21" fmla="*/ 111760 h 396240"/>
              <a:gd name="connsiteX22" fmla="*/ 50800 w 1097280"/>
              <a:gd name="connsiteY22" fmla="*/ 101600 h 396240"/>
              <a:gd name="connsiteX23" fmla="*/ 121920 w 1097280"/>
              <a:gd name="connsiteY23" fmla="*/ 3048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7280" h="396240">
                <a:moveTo>
                  <a:pt x="121920" y="30480"/>
                </a:moveTo>
                <a:cubicBezTo>
                  <a:pt x="150707" y="13547"/>
                  <a:pt x="208165" y="0"/>
                  <a:pt x="223520" y="0"/>
                </a:cubicBezTo>
                <a:cubicBezTo>
                  <a:pt x="291338" y="0"/>
                  <a:pt x="358958" y="7394"/>
                  <a:pt x="426720" y="10160"/>
                </a:cubicBezTo>
                <a:cubicBezTo>
                  <a:pt x="856899" y="27718"/>
                  <a:pt x="579447" y="10859"/>
                  <a:pt x="873760" y="30480"/>
                </a:cubicBezTo>
                <a:cubicBezTo>
                  <a:pt x="897467" y="33867"/>
                  <a:pt x="921546" y="35255"/>
                  <a:pt x="944880" y="40640"/>
                </a:cubicBezTo>
                <a:cubicBezTo>
                  <a:pt x="965751" y="45456"/>
                  <a:pt x="985520" y="54187"/>
                  <a:pt x="1005840" y="60960"/>
                </a:cubicBezTo>
                <a:lnTo>
                  <a:pt x="1036320" y="71120"/>
                </a:lnTo>
                <a:lnTo>
                  <a:pt x="1066800" y="81280"/>
                </a:lnTo>
                <a:lnTo>
                  <a:pt x="1097280" y="91440"/>
                </a:lnTo>
                <a:cubicBezTo>
                  <a:pt x="1093893" y="142240"/>
                  <a:pt x="1092450" y="193207"/>
                  <a:pt x="1087120" y="243840"/>
                </a:cubicBezTo>
                <a:cubicBezTo>
                  <a:pt x="1084691" y="266911"/>
                  <a:pt x="1075355" y="298585"/>
                  <a:pt x="1056640" y="314960"/>
                </a:cubicBezTo>
                <a:cubicBezTo>
                  <a:pt x="1038261" y="331042"/>
                  <a:pt x="1016000" y="342053"/>
                  <a:pt x="995680" y="355600"/>
                </a:cubicBezTo>
                <a:cubicBezTo>
                  <a:pt x="985520" y="362373"/>
                  <a:pt x="976784" y="372059"/>
                  <a:pt x="965200" y="375920"/>
                </a:cubicBezTo>
                <a:cubicBezTo>
                  <a:pt x="857544" y="411805"/>
                  <a:pt x="945420" y="385634"/>
                  <a:pt x="690880" y="396240"/>
                </a:cubicBezTo>
                <a:lnTo>
                  <a:pt x="426720" y="386080"/>
                </a:lnTo>
                <a:cubicBezTo>
                  <a:pt x="380363" y="383505"/>
                  <a:pt x="292780" y="371877"/>
                  <a:pt x="243840" y="365760"/>
                </a:cubicBezTo>
                <a:cubicBezTo>
                  <a:pt x="209898" y="354446"/>
                  <a:pt x="210992" y="353945"/>
                  <a:pt x="172720" y="345440"/>
                </a:cubicBezTo>
                <a:cubicBezTo>
                  <a:pt x="155863" y="341694"/>
                  <a:pt x="138777" y="339026"/>
                  <a:pt x="121920" y="335280"/>
                </a:cubicBezTo>
                <a:cubicBezTo>
                  <a:pt x="108289" y="332251"/>
                  <a:pt x="94911" y="328149"/>
                  <a:pt x="81280" y="325120"/>
                </a:cubicBezTo>
                <a:cubicBezTo>
                  <a:pt x="7718" y="308773"/>
                  <a:pt x="54466" y="322955"/>
                  <a:pt x="0" y="304800"/>
                </a:cubicBezTo>
                <a:cubicBezTo>
                  <a:pt x="3387" y="250613"/>
                  <a:pt x="4476" y="196234"/>
                  <a:pt x="10160" y="142240"/>
                </a:cubicBezTo>
                <a:cubicBezTo>
                  <a:pt x="11281" y="131589"/>
                  <a:pt x="12747" y="119333"/>
                  <a:pt x="20320" y="111760"/>
                </a:cubicBezTo>
                <a:cubicBezTo>
                  <a:pt x="27893" y="104187"/>
                  <a:pt x="41438" y="106801"/>
                  <a:pt x="50800" y="101600"/>
                </a:cubicBezTo>
                <a:cubicBezTo>
                  <a:pt x="72148" y="89740"/>
                  <a:pt x="93133" y="47413"/>
                  <a:pt x="121920" y="30480"/>
                </a:cubicBezTo>
                <a:close/>
              </a:path>
            </a:pathLst>
          </a:cu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/>
              <a:t>将</a:t>
            </a:r>
            <a:r>
              <a:rPr lang="en-US" altLang="zh-CN" sz="2000" dirty="0"/>
              <a:t>3</a:t>
            </a:r>
            <a:r>
              <a:rPr lang="zh-CN" altLang="en-US" sz="2000" dirty="0"/>
              <a:t>改为</a:t>
            </a:r>
            <a:r>
              <a:rPr lang="en-US" altLang="zh-CN" sz="2000" dirty="0"/>
              <a:t>4</a:t>
            </a:r>
            <a:endParaRPr kumimoji="1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任意多边形 20">
            <a:extLst>
              <a:ext uri="{FF2B5EF4-FFF2-40B4-BE49-F238E27FC236}">
                <a16:creationId xmlns:a16="http://schemas.microsoft.com/office/drawing/2014/main" id="{D53D97A7-B357-4667-A78B-1936A6E205D9}"/>
              </a:ext>
            </a:extLst>
          </p:cNvPr>
          <p:cNvSpPr/>
          <p:nvPr/>
        </p:nvSpPr>
        <p:spPr bwMode="auto">
          <a:xfrm>
            <a:off x="8317882" y="3500570"/>
            <a:ext cx="1260162" cy="396240"/>
          </a:xfrm>
          <a:custGeom>
            <a:avLst/>
            <a:gdLst>
              <a:gd name="connsiteX0" fmla="*/ 121920 w 1097280"/>
              <a:gd name="connsiteY0" fmla="*/ 30480 h 396240"/>
              <a:gd name="connsiteX1" fmla="*/ 223520 w 1097280"/>
              <a:gd name="connsiteY1" fmla="*/ 0 h 396240"/>
              <a:gd name="connsiteX2" fmla="*/ 426720 w 1097280"/>
              <a:gd name="connsiteY2" fmla="*/ 10160 h 396240"/>
              <a:gd name="connsiteX3" fmla="*/ 873760 w 1097280"/>
              <a:gd name="connsiteY3" fmla="*/ 30480 h 396240"/>
              <a:gd name="connsiteX4" fmla="*/ 944880 w 1097280"/>
              <a:gd name="connsiteY4" fmla="*/ 40640 h 396240"/>
              <a:gd name="connsiteX5" fmla="*/ 1005840 w 1097280"/>
              <a:gd name="connsiteY5" fmla="*/ 60960 h 396240"/>
              <a:gd name="connsiteX6" fmla="*/ 1036320 w 1097280"/>
              <a:gd name="connsiteY6" fmla="*/ 71120 h 396240"/>
              <a:gd name="connsiteX7" fmla="*/ 1066800 w 1097280"/>
              <a:gd name="connsiteY7" fmla="*/ 81280 h 396240"/>
              <a:gd name="connsiteX8" fmla="*/ 1097280 w 1097280"/>
              <a:gd name="connsiteY8" fmla="*/ 91440 h 396240"/>
              <a:gd name="connsiteX9" fmla="*/ 1087120 w 1097280"/>
              <a:gd name="connsiteY9" fmla="*/ 243840 h 396240"/>
              <a:gd name="connsiteX10" fmla="*/ 1056640 w 1097280"/>
              <a:gd name="connsiteY10" fmla="*/ 314960 h 396240"/>
              <a:gd name="connsiteX11" fmla="*/ 995680 w 1097280"/>
              <a:gd name="connsiteY11" fmla="*/ 355600 h 396240"/>
              <a:gd name="connsiteX12" fmla="*/ 965200 w 1097280"/>
              <a:gd name="connsiteY12" fmla="*/ 375920 h 396240"/>
              <a:gd name="connsiteX13" fmla="*/ 690880 w 1097280"/>
              <a:gd name="connsiteY13" fmla="*/ 396240 h 396240"/>
              <a:gd name="connsiteX14" fmla="*/ 426720 w 1097280"/>
              <a:gd name="connsiteY14" fmla="*/ 386080 h 396240"/>
              <a:gd name="connsiteX15" fmla="*/ 243840 w 1097280"/>
              <a:gd name="connsiteY15" fmla="*/ 365760 h 396240"/>
              <a:gd name="connsiteX16" fmla="*/ 172720 w 1097280"/>
              <a:gd name="connsiteY16" fmla="*/ 345440 h 396240"/>
              <a:gd name="connsiteX17" fmla="*/ 121920 w 1097280"/>
              <a:gd name="connsiteY17" fmla="*/ 335280 h 396240"/>
              <a:gd name="connsiteX18" fmla="*/ 81280 w 1097280"/>
              <a:gd name="connsiteY18" fmla="*/ 325120 h 396240"/>
              <a:gd name="connsiteX19" fmla="*/ 0 w 1097280"/>
              <a:gd name="connsiteY19" fmla="*/ 304800 h 396240"/>
              <a:gd name="connsiteX20" fmla="*/ 10160 w 1097280"/>
              <a:gd name="connsiteY20" fmla="*/ 142240 h 396240"/>
              <a:gd name="connsiteX21" fmla="*/ 20320 w 1097280"/>
              <a:gd name="connsiteY21" fmla="*/ 111760 h 396240"/>
              <a:gd name="connsiteX22" fmla="*/ 50800 w 1097280"/>
              <a:gd name="connsiteY22" fmla="*/ 101600 h 396240"/>
              <a:gd name="connsiteX23" fmla="*/ 121920 w 1097280"/>
              <a:gd name="connsiteY23" fmla="*/ 3048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7280" h="396240">
                <a:moveTo>
                  <a:pt x="121920" y="30480"/>
                </a:moveTo>
                <a:cubicBezTo>
                  <a:pt x="150707" y="13547"/>
                  <a:pt x="208165" y="0"/>
                  <a:pt x="223520" y="0"/>
                </a:cubicBezTo>
                <a:cubicBezTo>
                  <a:pt x="291338" y="0"/>
                  <a:pt x="358958" y="7394"/>
                  <a:pt x="426720" y="10160"/>
                </a:cubicBezTo>
                <a:cubicBezTo>
                  <a:pt x="856899" y="27718"/>
                  <a:pt x="579447" y="10859"/>
                  <a:pt x="873760" y="30480"/>
                </a:cubicBezTo>
                <a:cubicBezTo>
                  <a:pt x="897467" y="33867"/>
                  <a:pt x="921546" y="35255"/>
                  <a:pt x="944880" y="40640"/>
                </a:cubicBezTo>
                <a:cubicBezTo>
                  <a:pt x="965751" y="45456"/>
                  <a:pt x="985520" y="54187"/>
                  <a:pt x="1005840" y="60960"/>
                </a:cubicBezTo>
                <a:lnTo>
                  <a:pt x="1036320" y="71120"/>
                </a:lnTo>
                <a:lnTo>
                  <a:pt x="1066800" y="81280"/>
                </a:lnTo>
                <a:lnTo>
                  <a:pt x="1097280" y="91440"/>
                </a:lnTo>
                <a:cubicBezTo>
                  <a:pt x="1093893" y="142240"/>
                  <a:pt x="1092450" y="193207"/>
                  <a:pt x="1087120" y="243840"/>
                </a:cubicBezTo>
                <a:cubicBezTo>
                  <a:pt x="1084691" y="266911"/>
                  <a:pt x="1075355" y="298585"/>
                  <a:pt x="1056640" y="314960"/>
                </a:cubicBezTo>
                <a:cubicBezTo>
                  <a:pt x="1038261" y="331042"/>
                  <a:pt x="1016000" y="342053"/>
                  <a:pt x="995680" y="355600"/>
                </a:cubicBezTo>
                <a:cubicBezTo>
                  <a:pt x="985520" y="362373"/>
                  <a:pt x="976784" y="372059"/>
                  <a:pt x="965200" y="375920"/>
                </a:cubicBezTo>
                <a:cubicBezTo>
                  <a:pt x="857544" y="411805"/>
                  <a:pt x="945420" y="385634"/>
                  <a:pt x="690880" y="396240"/>
                </a:cubicBezTo>
                <a:lnTo>
                  <a:pt x="426720" y="386080"/>
                </a:lnTo>
                <a:cubicBezTo>
                  <a:pt x="380363" y="383505"/>
                  <a:pt x="292780" y="371877"/>
                  <a:pt x="243840" y="365760"/>
                </a:cubicBezTo>
                <a:cubicBezTo>
                  <a:pt x="209898" y="354446"/>
                  <a:pt x="210992" y="353945"/>
                  <a:pt x="172720" y="345440"/>
                </a:cubicBezTo>
                <a:cubicBezTo>
                  <a:pt x="155863" y="341694"/>
                  <a:pt x="138777" y="339026"/>
                  <a:pt x="121920" y="335280"/>
                </a:cubicBezTo>
                <a:cubicBezTo>
                  <a:pt x="108289" y="332251"/>
                  <a:pt x="94911" y="328149"/>
                  <a:pt x="81280" y="325120"/>
                </a:cubicBezTo>
                <a:cubicBezTo>
                  <a:pt x="7718" y="308773"/>
                  <a:pt x="54466" y="322955"/>
                  <a:pt x="0" y="304800"/>
                </a:cubicBezTo>
                <a:cubicBezTo>
                  <a:pt x="3387" y="250613"/>
                  <a:pt x="4476" y="196234"/>
                  <a:pt x="10160" y="142240"/>
                </a:cubicBezTo>
                <a:cubicBezTo>
                  <a:pt x="11281" y="131589"/>
                  <a:pt x="12747" y="119333"/>
                  <a:pt x="20320" y="111760"/>
                </a:cubicBezTo>
                <a:cubicBezTo>
                  <a:pt x="27893" y="104187"/>
                  <a:pt x="41438" y="106801"/>
                  <a:pt x="50800" y="101600"/>
                </a:cubicBezTo>
                <a:cubicBezTo>
                  <a:pt x="72148" y="89740"/>
                  <a:pt x="93133" y="47413"/>
                  <a:pt x="121920" y="30480"/>
                </a:cubicBezTo>
                <a:close/>
              </a:path>
            </a:pathLst>
          </a:custGeom>
          <a:solidFill>
            <a:srgbClr val="6699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>
                <a:solidFill>
                  <a:schemeClr val="bg1"/>
                </a:solidFill>
              </a:rPr>
              <a:t>将</a:t>
            </a:r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r>
              <a:rPr lang="zh-CN" altLang="en-US" sz="2000" b="1" dirty="0">
                <a:solidFill>
                  <a:schemeClr val="bg1"/>
                </a:solidFill>
              </a:rPr>
              <a:t>改为</a:t>
            </a:r>
            <a:r>
              <a:rPr lang="en-US" altLang="zh-CN" sz="2000" b="1" dirty="0">
                <a:solidFill>
                  <a:srgbClr val="FF0000"/>
                </a:solidFill>
              </a:rPr>
              <a:t>5</a:t>
            </a:r>
            <a:endParaRPr kumimoji="1" lang="zh-CN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55FB6DB9-A7A9-429D-8F72-D4ED11949CDF}"/>
              </a:ext>
            </a:extLst>
          </p:cNvPr>
          <p:cNvSpPr txBox="1"/>
          <p:nvPr/>
        </p:nvSpPr>
        <p:spPr>
          <a:xfrm>
            <a:off x="1649312" y="4947870"/>
            <a:ext cx="37542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endParaRPr lang="zh-CN" altLang="en-US" baseline="-25000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97A4F3C-F5B8-4A0E-8F75-F19302226927}"/>
              </a:ext>
            </a:extLst>
          </p:cNvPr>
          <p:cNvCxnSpPr>
            <a:stCxn id="16" idx="0"/>
            <a:endCxn id="12" idx="15"/>
          </p:cNvCxnSpPr>
          <p:nvPr/>
        </p:nvCxnSpPr>
        <p:spPr bwMode="auto">
          <a:xfrm flipV="1">
            <a:off x="1837024" y="3884418"/>
            <a:ext cx="1246316" cy="10634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669900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71ECF14-921D-4E64-A1E7-03982F92578E}"/>
              </a:ext>
            </a:extLst>
          </p:cNvPr>
          <p:cNvCxnSpPr>
            <a:endCxn id="13" idx="14"/>
          </p:cNvCxnSpPr>
          <p:nvPr/>
        </p:nvCxnSpPr>
        <p:spPr bwMode="auto">
          <a:xfrm flipV="1">
            <a:off x="2124122" y="3887265"/>
            <a:ext cx="2990583" cy="1060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669900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8D2DBC5-8810-4C91-98C9-DE7FDBD2B28D}"/>
              </a:ext>
            </a:extLst>
          </p:cNvPr>
          <p:cNvCxnSpPr>
            <a:stCxn id="16" idx="3"/>
            <a:endCxn id="14" idx="14"/>
          </p:cNvCxnSpPr>
          <p:nvPr/>
        </p:nvCxnSpPr>
        <p:spPr bwMode="auto">
          <a:xfrm flipV="1">
            <a:off x="2024736" y="3886650"/>
            <a:ext cx="4982085" cy="12458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669900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C02E35A-731C-4C36-A901-610EE0463BE3}"/>
              </a:ext>
            </a:extLst>
          </p:cNvPr>
          <p:cNvCxnSpPr>
            <a:stCxn id="16" idx="3"/>
            <a:endCxn id="15" idx="14"/>
          </p:cNvCxnSpPr>
          <p:nvPr/>
        </p:nvCxnSpPr>
        <p:spPr bwMode="auto">
          <a:xfrm flipV="1">
            <a:off x="2024736" y="3886650"/>
            <a:ext cx="6783209" cy="12458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9F4C6E1C-8498-4A97-B650-6F5E68180801}"/>
              </a:ext>
            </a:extLst>
          </p:cNvPr>
          <p:cNvSpPr/>
          <p:nvPr/>
        </p:nvSpPr>
        <p:spPr bwMode="auto">
          <a:xfrm>
            <a:off x="2022205" y="4532675"/>
            <a:ext cx="2667171" cy="4151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w</a:t>
            </a:r>
            <a:r>
              <a:rPr kumimoji="1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rite</a:t>
            </a:r>
            <a:r>
              <a:rPr lang="en-US" altLang="zh-CN" sz="2000" dirty="0"/>
              <a:t>(Q)</a:t>
            </a:r>
            <a:endParaRPr kumimoji="1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圆角矩形 38">
            <a:extLst>
              <a:ext uri="{FF2B5EF4-FFF2-40B4-BE49-F238E27FC236}">
                <a16:creationId xmlns:a16="http://schemas.microsoft.com/office/drawing/2014/main" id="{F29E9031-3A3F-4480-B0E3-18A08ADA2B34}"/>
              </a:ext>
            </a:extLst>
          </p:cNvPr>
          <p:cNvSpPr/>
          <p:nvPr/>
        </p:nvSpPr>
        <p:spPr bwMode="auto">
          <a:xfrm>
            <a:off x="2756134" y="2367539"/>
            <a:ext cx="1309255" cy="3117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/>
              <a:t>r</a:t>
            </a: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宋体" pitchFamily="2" charset="-122"/>
              </a:rPr>
              <a:t>ead-view A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sp>
        <p:nvSpPr>
          <p:cNvPr id="23" name="圆角矩形 39">
            <a:extLst>
              <a:ext uri="{FF2B5EF4-FFF2-40B4-BE49-F238E27FC236}">
                <a16:creationId xmlns:a16="http://schemas.microsoft.com/office/drawing/2014/main" id="{1F3B03FB-4B99-4A64-B00F-5BB8EE89B165}"/>
              </a:ext>
            </a:extLst>
          </p:cNvPr>
          <p:cNvSpPr/>
          <p:nvPr/>
        </p:nvSpPr>
        <p:spPr bwMode="auto">
          <a:xfrm>
            <a:off x="4575549" y="2369635"/>
            <a:ext cx="1309255" cy="3117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/>
              <a:t>r</a:t>
            </a: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宋体" pitchFamily="2" charset="-122"/>
              </a:rPr>
              <a:t>ead-view B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sp>
        <p:nvSpPr>
          <p:cNvPr id="24" name="圆角矩形 40">
            <a:extLst>
              <a:ext uri="{FF2B5EF4-FFF2-40B4-BE49-F238E27FC236}">
                <a16:creationId xmlns:a16="http://schemas.microsoft.com/office/drawing/2014/main" id="{41F64258-19FD-494D-881E-AB8C5FAF3DA1}"/>
              </a:ext>
            </a:extLst>
          </p:cNvPr>
          <p:cNvSpPr/>
          <p:nvPr/>
        </p:nvSpPr>
        <p:spPr bwMode="auto">
          <a:xfrm>
            <a:off x="6505157" y="2350200"/>
            <a:ext cx="1309255" cy="3117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/>
              <a:t>r</a:t>
            </a: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宋体" pitchFamily="2" charset="-122"/>
              </a:rPr>
              <a:t>ead-view C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sp>
        <p:nvSpPr>
          <p:cNvPr id="25" name="圆角矩形 41">
            <a:extLst>
              <a:ext uri="{FF2B5EF4-FFF2-40B4-BE49-F238E27FC236}">
                <a16:creationId xmlns:a16="http://schemas.microsoft.com/office/drawing/2014/main" id="{F9CC5185-3577-4817-999B-347D39AD3718}"/>
              </a:ext>
            </a:extLst>
          </p:cNvPr>
          <p:cNvSpPr/>
          <p:nvPr/>
        </p:nvSpPr>
        <p:spPr bwMode="auto">
          <a:xfrm>
            <a:off x="8268789" y="2374522"/>
            <a:ext cx="1309255" cy="31172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/>
              <a:t>r</a:t>
            </a: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宋体" pitchFamily="2" charset="-122"/>
              </a:rPr>
              <a:t>ead-view D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sp>
        <p:nvSpPr>
          <p:cNvPr id="26" name="TextBox 42">
            <a:extLst>
              <a:ext uri="{FF2B5EF4-FFF2-40B4-BE49-F238E27FC236}">
                <a16:creationId xmlns:a16="http://schemas.microsoft.com/office/drawing/2014/main" id="{AF7D9692-DF5D-4BBA-9649-E22C84E3507B}"/>
              </a:ext>
            </a:extLst>
          </p:cNvPr>
          <p:cNvSpPr txBox="1"/>
          <p:nvPr/>
        </p:nvSpPr>
        <p:spPr>
          <a:xfrm>
            <a:off x="1649312" y="1381710"/>
            <a:ext cx="37542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E5B2FF2-2B48-42A3-826B-FDF9B2D57A18}"/>
              </a:ext>
            </a:extLst>
          </p:cNvPr>
          <p:cNvCxnSpPr>
            <a:stCxn id="26" idx="3"/>
            <a:endCxn id="24" idx="0"/>
          </p:cNvCxnSpPr>
          <p:nvPr/>
        </p:nvCxnSpPr>
        <p:spPr bwMode="auto">
          <a:xfrm>
            <a:off x="2024736" y="1566376"/>
            <a:ext cx="5135049" cy="7838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46">
            <a:extLst>
              <a:ext uri="{FF2B5EF4-FFF2-40B4-BE49-F238E27FC236}">
                <a16:creationId xmlns:a16="http://schemas.microsoft.com/office/drawing/2014/main" id="{308B9960-AA35-48C7-9A08-4FCBA8FC1723}"/>
              </a:ext>
            </a:extLst>
          </p:cNvPr>
          <p:cNvSpPr txBox="1"/>
          <p:nvPr/>
        </p:nvSpPr>
        <p:spPr>
          <a:xfrm>
            <a:off x="2865110" y="1581261"/>
            <a:ext cx="991362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read(Q)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043069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96294-D9A0-4DE5-8CE9-1ACFF11D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  <a:cs typeface="Times New Roman" panose="02020603050405020304" pitchFamily="18" charset="0"/>
              </a:rPr>
              <a:t>Multiversion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  <a:cs typeface="Times New Roman" panose="02020603050405020304" pitchFamily="18" charset="0"/>
              </a:rPr>
              <a:t> Timestamp Ordering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D2BC5B-5738-4594-8A7C-3EAB66B05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Each data item Q has a sequence of versions &lt;Q</a:t>
            </a:r>
            <a:r>
              <a:rPr lang="en-US" altLang="zh-CN" kern="0" baseline="-25000" dirty="0">
                <a:ea typeface="ＭＳ Ｐゴシック" pitchFamily="34" charset="-128"/>
                <a:cs typeface="Times New Roman" panose="02020603050405020304" pitchFamily="18" charset="0"/>
              </a:rPr>
              <a:t>1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, Q</a:t>
            </a:r>
            <a:r>
              <a:rPr lang="en-US" altLang="zh-CN" kern="0" baseline="-25000" dirty="0">
                <a:ea typeface="ＭＳ Ｐゴシック" pitchFamily="34" charset="-128"/>
                <a:cs typeface="Times New Roman" panose="02020603050405020304" pitchFamily="18" charset="0"/>
              </a:rPr>
              <a:t>2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,...., </a:t>
            </a:r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Q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m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&gt;. Each version </a:t>
            </a:r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Q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k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 contains three data fields:</a:t>
            </a:r>
          </a:p>
          <a:p>
            <a:pPr lvl="1"/>
            <a:r>
              <a:rPr lang="en-US" altLang="zh-CN" b="1" kern="0" dirty="0">
                <a:ea typeface="ＭＳ Ｐゴシック" pitchFamily="34" charset="-128"/>
                <a:cs typeface="Times New Roman" panose="02020603050405020304" pitchFamily="18" charset="0"/>
              </a:rPr>
              <a:t>Content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 -- the value of version </a:t>
            </a:r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Q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k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zh-CN" b="1" kern="0" dirty="0">
                <a:ea typeface="ＭＳ Ｐゴシック" pitchFamily="34" charset="-128"/>
                <a:cs typeface="Times New Roman" panose="02020603050405020304" pitchFamily="18" charset="0"/>
              </a:rPr>
              <a:t>W-timestamp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Q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k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) -- timestamp of the transaction that created (wrote) version </a:t>
            </a:r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Q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k</a:t>
            </a:r>
            <a:endParaRPr lang="en-US" altLang="zh-CN" kern="0" dirty="0">
              <a:ea typeface="ＭＳ Ｐゴシック" pitchFamily="34" charset="-128"/>
              <a:cs typeface="Times New Roman" panose="02020603050405020304" pitchFamily="18" charset="0"/>
            </a:endParaRPr>
          </a:p>
          <a:p>
            <a:pPr lvl="1"/>
            <a:r>
              <a:rPr lang="en-US" altLang="zh-CN" b="1" kern="0" dirty="0">
                <a:ea typeface="ＭＳ Ｐゴシック" pitchFamily="34" charset="-128"/>
                <a:cs typeface="Times New Roman" panose="02020603050405020304" pitchFamily="18" charset="0"/>
              </a:rPr>
              <a:t>R-timestamp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Q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k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) -- largest timestamp of a transaction that successfully read version </a:t>
            </a:r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Q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k</a:t>
            </a:r>
            <a:endParaRPr lang="en-US" altLang="zh-CN" kern="0" dirty="0">
              <a:ea typeface="ＭＳ Ｐゴシック" pitchFamily="34" charset="-128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When a transaction </a:t>
            </a:r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T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 creates a new version </a:t>
            </a:r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Q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k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 of Q, </a:t>
            </a:r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Q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k</a:t>
            </a:r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's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 W-timestamp and R-timestamp are initialized to TS(</a:t>
            </a:r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T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). </a:t>
            </a:r>
          </a:p>
          <a:p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R-timestamp of </a:t>
            </a:r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Q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k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 is updated whenever a transaction </a:t>
            </a:r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T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j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 reads </a:t>
            </a:r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Q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k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, and TS(</a:t>
            </a:r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T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j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) &gt; R-timestamp(</a:t>
            </a:r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Q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k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).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CEF522-B75D-4926-9320-648C593ED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42D63-95FD-4AD0-BC10-7C715C524E62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9626D8-2160-4FB4-9A10-AA0A8652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78859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F49D7-EC20-4486-95D5-ECEB0094E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kern="0" dirty="0" err="1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  <a:cs typeface="Times New Roman" panose="02020603050405020304" pitchFamily="18" charset="0"/>
              </a:rPr>
              <a:t>Multiversion</a:t>
            </a:r>
            <a:r>
              <a:rPr lang="en-US" altLang="zh-CN" sz="28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  <a:cs typeface="Times New Roman" panose="02020603050405020304" pitchFamily="18" charset="0"/>
              </a:rPr>
              <a:t> Two-Phase Locking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C2E743-0C20-49C0-BA7D-D8BD329E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kern="0" dirty="0">
                <a:cs typeface="Times New Roman" panose="02020603050405020304" pitchFamily="18" charset="0"/>
              </a:rPr>
              <a:t>Differentiates between read-only transactions and update transactions</a:t>
            </a:r>
          </a:p>
          <a:p>
            <a:r>
              <a:rPr lang="en-US" altLang="zh-CN" kern="0" dirty="0">
                <a:solidFill>
                  <a:srgbClr val="000099"/>
                </a:solidFill>
                <a:cs typeface="Times New Roman" panose="02020603050405020304" pitchFamily="18" charset="0"/>
              </a:rPr>
              <a:t>Update transactions</a:t>
            </a:r>
            <a:r>
              <a:rPr lang="en-US" altLang="zh-CN" kern="0" dirty="0">
                <a:cs typeface="Times New Roman" panose="02020603050405020304" pitchFamily="18" charset="0"/>
              </a:rPr>
              <a:t> acquire read and write locks, and hold all locks up to the end of the transaction. That is, update transactions follow rigorous two-phase locking.</a:t>
            </a:r>
          </a:p>
          <a:p>
            <a:pPr lvl="1"/>
            <a:r>
              <a:rPr lang="en-US" altLang="zh-CN" kern="0" dirty="0">
                <a:cs typeface="Times New Roman" panose="02020603050405020304" pitchFamily="18" charset="0"/>
              </a:rPr>
              <a:t>Each successful </a:t>
            </a:r>
            <a:r>
              <a:rPr lang="en-US" altLang="zh-CN" b="1" kern="0" dirty="0">
                <a:cs typeface="Times New Roman" panose="02020603050405020304" pitchFamily="18" charset="0"/>
              </a:rPr>
              <a:t>write</a:t>
            </a:r>
            <a:r>
              <a:rPr lang="en-US" altLang="zh-CN" kern="0" dirty="0">
                <a:cs typeface="Times New Roman" panose="02020603050405020304" pitchFamily="18" charset="0"/>
              </a:rPr>
              <a:t> results in the creation of a new version of the data item written.</a:t>
            </a:r>
          </a:p>
          <a:p>
            <a:pPr lvl="1"/>
            <a:r>
              <a:rPr lang="en-US" altLang="zh-CN" kern="0" dirty="0">
                <a:cs typeface="Times New Roman" panose="02020603050405020304" pitchFamily="18" charset="0"/>
              </a:rPr>
              <a:t>Each version of a data item has a single timestamp whose value is obtained from a counter </a:t>
            </a:r>
            <a:r>
              <a:rPr lang="en-US" altLang="zh-CN" b="1" kern="0" dirty="0" err="1">
                <a:cs typeface="Times New Roman" panose="02020603050405020304" pitchFamily="18" charset="0"/>
              </a:rPr>
              <a:t>ts</a:t>
            </a:r>
            <a:r>
              <a:rPr lang="en-US" altLang="zh-CN" b="1" kern="0" dirty="0">
                <a:cs typeface="Times New Roman" panose="02020603050405020304" pitchFamily="18" charset="0"/>
              </a:rPr>
              <a:t>-counter</a:t>
            </a:r>
            <a:r>
              <a:rPr lang="en-US" altLang="zh-CN" kern="0" dirty="0">
                <a:cs typeface="Times New Roman" panose="02020603050405020304" pitchFamily="18" charset="0"/>
              </a:rPr>
              <a:t> that is incremented during commit processing</a:t>
            </a:r>
          </a:p>
          <a:p>
            <a:pPr lvl="1"/>
            <a:endParaRPr lang="en-US" altLang="zh-CN" kern="0" dirty="0">
              <a:cs typeface="Times New Roman" panose="02020603050405020304" pitchFamily="18" charset="0"/>
            </a:endParaRPr>
          </a:p>
          <a:p>
            <a:pPr lvl="1"/>
            <a:endParaRPr lang="en-US" altLang="zh-CN" kern="0" dirty="0">
              <a:cs typeface="Times New Roman" panose="02020603050405020304" pitchFamily="18" charset="0"/>
            </a:endParaRPr>
          </a:p>
          <a:p>
            <a:pPr marL="269875" lvl="1"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kern="0" dirty="0">
                <a:cs typeface="Times New Roman" panose="02020603050405020304" pitchFamily="18" charset="0"/>
              </a:rPr>
              <a:t>Read-only transactions are assigned a timestamp by reading the current value of  </a:t>
            </a:r>
            <a:r>
              <a:rPr lang="en-US" altLang="zh-CN" kern="0" dirty="0" err="1">
                <a:cs typeface="Times New Roman" panose="02020603050405020304" pitchFamily="18" charset="0"/>
              </a:rPr>
              <a:t>ts</a:t>
            </a:r>
            <a:r>
              <a:rPr lang="en-US" altLang="zh-CN" kern="0" dirty="0">
                <a:cs typeface="Times New Roman" panose="02020603050405020304" pitchFamily="18" charset="0"/>
              </a:rPr>
              <a:t>-counter before they start execution; they follow the </a:t>
            </a:r>
            <a:r>
              <a:rPr lang="en-US" altLang="zh-CN" kern="0" dirty="0" err="1">
                <a:cs typeface="Times New Roman" panose="02020603050405020304" pitchFamily="18" charset="0"/>
              </a:rPr>
              <a:t>multiversion</a:t>
            </a:r>
            <a:r>
              <a:rPr lang="en-US" altLang="zh-CN" kern="0" dirty="0">
                <a:cs typeface="Times New Roman" panose="02020603050405020304" pitchFamily="18" charset="0"/>
              </a:rPr>
              <a:t> timestamp-ordering protocol for performing reads.</a:t>
            </a:r>
          </a:p>
          <a:p>
            <a:pPr lvl="1"/>
            <a:endParaRPr lang="en-US" altLang="zh-CN" kern="0" dirty="0"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F9F0A9-5CB3-4CC5-A2F1-9B3AE6965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3076-6008-4514-A17F-D5A78D142E66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AAD386-BBCC-48FB-B882-A631A11F5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7745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D68CD-6DAE-4163-BE6B-FC6F4453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kern="0" dirty="0" err="1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  <a:cs typeface="Times New Roman" panose="02020603050405020304" pitchFamily="18" charset="0"/>
              </a:rPr>
              <a:t>Multiversion</a:t>
            </a:r>
            <a:r>
              <a:rPr lang="en-US" altLang="zh-CN" kern="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  <a:cs typeface="Times New Roman" panose="02020603050405020304" pitchFamily="18" charset="0"/>
              </a:rPr>
              <a:t> Scheme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47A8B9-F6EF-431C-8F31-74CCA5B1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When an update transaction wants to </a:t>
            </a:r>
            <a:r>
              <a:rPr lang="en-US" altLang="zh-CN" kern="0" dirty="0">
                <a:solidFill>
                  <a:srgbClr val="FF0000"/>
                </a:solidFill>
                <a:ea typeface="ＭＳ Ｐゴシック" pitchFamily="34" charset="-128"/>
                <a:cs typeface="Times New Roman" panose="02020603050405020304" pitchFamily="18" charset="0"/>
              </a:rPr>
              <a:t>read a data item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it obtains a shared lock on it, and reads the </a:t>
            </a:r>
            <a:r>
              <a:rPr lang="en-US" altLang="zh-CN" kern="0" dirty="0">
                <a:solidFill>
                  <a:srgbClr val="FF0000"/>
                </a:solidFill>
                <a:ea typeface="ＭＳ Ｐゴシック" pitchFamily="34" charset="-128"/>
                <a:cs typeface="Times New Roman" panose="02020603050405020304" pitchFamily="18" charset="0"/>
              </a:rPr>
              <a:t>latest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 version. </a:t>
            </a:r>
          </a:p>
          <a:p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When it wants to write an item</a:t>
            </a:r>
          </a:p>
          <a:p>
            <a:pPr lvl="1"/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it obtains X lock on; it then </a:t>
            </a:r>
            <a:r>
              <a:rPr lang="en-US" altLang="zh-CN" kern="0" dirty="0">
                <a:solidFill>
                  <a:srgbClr val="FF0000"/>
                </a:solidFill>
                <a:ea typeface="ＭＳ Ｐゴシック" pitchFamily="34" charset="-128"/>
                <a:cs typeface="Times New Roman" panose="02020603050405020304" pitchFamily="18" charset="0"/>
              </a:rPr>
              <a:t>creates a new version 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of the item and sets this version's timestamp to 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  <a:sym typeface="Symbol" pitchFamily="18" charset="2"/>
              </a:rPr>
              <a:t>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When update transaction </a:t>
            </a:r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T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 completes, commit processing occurs:</a:t>
            </a:r>
          </a:p>
          <a:p>
            <a:pPr lvl="1"/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T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 sets timestamp on the versions it has created to </a:t>
            </a:r>
            <a:r>
              <a:rPr lang="en-US" altLang="zh-CN" b="1" kern="0" dirty="0">
                <a:ea typeface="ＭＳ Ｐゴシック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b="1" kern="0" dirty="0" err="1">
                <a:ea typeface="ＭＳ Ｐゴシック" pitchFamily="34" charset="-128"/>
                <a:cs typeface="Times New Roman" panose="02020603050405020304" pitchFamily="18" charset="0"/>
              </a:rPr>
              <a:t>ts</a:t>
            </a:r>
            <a:r>
              <a:rPr lang="en-US" altLang="zh-CN" b="1" kern="0" dirty="0">
                <a:ea typeface="ＭＳ Ｐゴシック" pitchFamily="34" charset="-128"/>
                <a:cs typeface="Times New Roman" panose="02020603050405020304" pitchFamily="18" charset="0"/>
              </a:rPr>
              <a:t>-counter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 + 1</a:t>
            </a:r>
          </a:p>
          <a:p>
            <a:pPr lvl="1"/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T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 increments  </a:t>
            </a:r>
            <a:r>
              <a:rPr lang="en-US" altLang="zh-CN" b="1" kern="0" dirty="0" err="1">
                <a:ea typeface="ＭＳ Ｐゴシック" pitchFamily="34" charset="-128"/>
                <a:cs typeface="Times New Roman" panose="02020603050405020304" pitchFamily="18" charset="0"/>
              </a:rPr>
              <a:t>ts</a:t>
            </a:r>
            <a:r>
              <a:rPr lang="en-US" altLang="zh-CN" b="1" kern="0" dirty="0">
                <a:ea typeface="ＭＳ Ｐゴシック" pitchFamily="34" charset="-128"/>
                <a:cs typeface="Times New Roman" panose="02020603050405020304" pitchFamily="18" charset="0"/>
              </a:rPr>
              <a:t>-counter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 by 1</a:t>
            </a:r>
          </a:p>
          <a:p>
            <a:pPr lvl="1"/>
            <a:endParaRPr lang="en-US" altLang="zh-CN" kern="0" dirty="0">
              <a:ea typeface="ＭＳ Ｐゴシック" pitchFamily="34" charset="-128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Read-only transactions that start after </a:t>
            </a:r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T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 increments </a:t>
            </a:r>
            <a:r>
              <a:rPr lang="en-US" altLang="zh-CN" b="1" kern="0" dirty="0" err="1">
                <a:ea typeface="ＭＳ Ｐゴシック" pitchFamily="34" charset="-128"/>
                <a:cs typeface="Times New Roman" panose="02020603050405020304" pitchFamily="18" charset="0"/>
              </a:rPr>
              <a:t>ts</a:t>
            </a:r>
            <a:r>
              <a:rPr lang="en-US" altLang="zh-CN" b="1" kern="0" dirty="0">
                <a:ea typeface="ＭＳ Ｐゴシック" pitchFamily="34" charset="-128"/>
                <a:cs typeface="Times New Roman" panose="02020603050405020304" pitchFamily="18" charset="0"/>
              </a:rPr>
              <a:t>-counter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 will see the values updated by </a:t>
            </a:r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T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. </a:t>
            </a:r>
          </a:p>
          <a:p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Read-only transactions that start before </a:t>
            </a:r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T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 increments the</a:t>
            </a:r>
            <a:b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</a:br>
            <a:r>
              <a:rPr lang="en-US" altLang="zh-CN" b="1" kern="0" dirty="0" err="1">
                <a:ea typeface="ＭＳ Ｐゴシック" pitchFamily="34" charset="-128"/>
                <a:cs typeface="Times New Roman" panose="02020603050405020304" pitchFamily="18" charset="0"/>
              </a:rPr>
              <a:t>ts</a:t>
            </a:r>
            <a:r>
              <a:rPr lang="en-US" altLang="zh-CN" b="1" kern="0" dirty="0">
                <a:ea typeface="ＭＳ Ｐゴシック" pitchFamily="34" charset="-128"/>
                <a:cs typeface="Times New Roman" panose="02020603050405020304" pitchFamily="18" charset="0"/>
              </a:rPr>
              <a:t>-counter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 will see the value before the updates by </a:t>
            </a:r>
            <a:r>
              <a:rPr lang="en-US" altLang="zh-CN" kern="0" dirty="0" err="1">
                <a:ea typeface="ＭＳ Ｐゴシック" pitchFamily="34" charset="-128"/>
                <a:cs typeface="Times New Roman" panose="02020603050405020304" pitchFamily="18" charset="0"/>
              </a:rPr>
              <a:t>T</a:t>
            </a:r>
            <a:r>
              <a:rPr lang="en-US" altLang="zh-CN" kern="0" baseline="-25000" dirty="0" err="1">
                <a:ea typeface="ＭＳ Ｐゴシック" pitchFamily="34" charset="-128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. </a:t>
            </a:r>
          </a:p>
          <a:p>
            <a:r>
              <a:rPr lang="en-US" altLang="zh-CN" kern="0" dirty="0">
                <a:ea typeface="ＭＳ Ｐゴシック" pitchFamily="34" charset="-128"/>
                <a:cs typeface="Times New Roman" panose="02020603050405020304" pitchFamily="18" charset="0"/>
              </a:rPr>
              <a:t>Only serializable schedules are produced.</a:t>
            </a:r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295E57-90B6-4793-80D0-671A89C23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B6891-47DC-47F2-B928-F90D76E4414C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8DB209-1135-4924-9C83-E8041CB14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28291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C377E2-9AE2-4AD9-92A6-F5EDAC98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  <a:cs typeface="Times New Roman" panose="02020603050405020304" pitchFamily="18" charset="0"/>
              </a:rPr>
              <a:t>MVCC: Implementation Issues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BFAA9-F97E-4B1D-93E1-05CB22D1B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ＭＳ Ｐゴシック" pitchFamily="34" charset="-128"/>
                <a:cs typeface="Times New Roman" panose="02020603050405020304" pitchFamily="18" charset="0"/>
              </a:rPr>
              <a:t>Creation of multiple versions increases storage overhead</a:t>
            </a:r>
          </a:p>
          <a:p>
            <a:pPr lvl="1"/>
            <a:r>
              <a:rPr lang="en-US" altLang="zh-CN" dirty="0">
                <a:ea typeface="ＭＳ Ｐゴシック" pitchFamily="34" charset="-128"/>
                <a:cs typeface="Times New Roman" panose="02020603050405020304" pitchFamily="18" charset="0"/>
              </a:rPr>
              <a:t>Extra tuples</a:t>
            </a:r>
          </a:p>
          <a:p>
            <a:pPr lvl="1"/>
            <a:r>
              <a:rPr lang="en-US" altLang="zh-CN" dirty="0">
                <a:ea typeface="ＭＳ Ｐゴシック" pitchFamily="34" charset="-128"/>
                <a:cs typeface="Times New Roman" panose="02020603050405020304" pitchFamily="18" charset="0"/>
              </a:rPr>
              <a:t>Extra space in each tuple for storing version information</a:t>
            </a:r>
          </a:p>
          <a:p>
            <a:r>
              <a:rPr lang="en-US" altLang="zh-CN" dirty="0">
                <a:ea typeface="ＭＳ Ｐゴシック" pitchFamily="34" charset="-128"/>
                <a:cs typeface="Times New Roman" panose="02020603050405020304" pitchFamily="18" charset="0"/>
              </a:rPr>
              <a:t>Versions can, however, be garbage collected</a:t>
            </a:r>
          </a:p>
          <a:p>
            <a:pPr lvl="1"/>
            <a:r>
              <a:rPr lang="en-US" altLang="zh-CN" dirty="0">
                <a:ea typeface="ＭＳ Ｐゴシック" pitchFamily="34" charset="-128"/>
                <a:cs typeface="Times New Roman" panose="02020603050405020304" pitchFamily="18" charset="0"/>
              </a:rPr>
              <a:t>E.g. if Q has two versions Q5 and Q9, and the oldest active transaction has timestamp&gt;9, than Q5 will never be required again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BFEC60-BC9E-41E8-82D7-03A14503B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DF9B7-14B9-4FAF-847D-36F1020053E4}" type="datetime1">
              <a:rPr lang="zh-CN" altLang="en-US" smtClean="0"/>
              <a:t>2021/12/20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9DA244-3F9D-41CF-B77F-F79F7C75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407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6909</TotalTime>
  <Words>10714</Words>
  <Application>Microsoft Office PowerPoint</Application>
  <PresentationFormat>宽屏</PresentationFormat>
  <Paragraphs>1820</Paragraphs>
  <Slides>118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118</vt:i4>
      </vt:variant>
    </vt:vector>
  </HeadingPairs>
  <TitlesOfParts>
    <vt:vector size="130" baseType="lpstr">
      <vt:lpstr>Monotype Sorts</vt:lpstr>
      <vt:lpstr>宋体</vt:lpstr>
      <vt:lpstr>微软雅黑</vt:lpstr>
      <vt:lpstr>微软雅黑 Light</vt:lpstr>
      <vt:lpstr>Arial</vt:lpstr>
      <vt:lpstr>Calibri</vt:lpstr>
      <vt:lpstr>Calibri Light</vt:lpstr>
      <vt:lpstr>Helvetica</vt:lpstr>
      <vt:lpstr>Tahoma</vt:lpstr>
      <vt:lpstr>Times New Roman</vt:lpstr>
      <vt:lpstr>Wingdings</vt:lpstr>
      <vt:lpstr>Office 主题</vt:lpstr>
      <vt:lpstr>PowerPoint 演示文稿</vt:lpstr>
      <vt:lpstr>PowerPoint 演示文稿</vt:lpstr>
      <vt:lpstr>Outline</vt:lpstr>
      <vt:lpstr>18.1 Lock-based  Protocol</vt:lpstr>
      <vt:lpstr>Lock-based  Protocol</vt:lpstr>
      <vt:lpstr>Locks</vt:lpstr>
      <vt:lpstr>Locks (cont.)</vt:lpstr>
      <vt:lpstr>Locks (cont.)</vt:lpstr>
      <vt:lpstr>Locks (cont.)</vt:lpstr>
      <vt:lpstr>Example</vt:lpstr>
      <vt:lpstr>Example 1</vt:lpstr>
      <vt:lpstr>PowerPoint 演示文稿</vt:lpstr>
      <vt:lpstr>Example 2</vt:lpstr>
      <vt:lpstr>Locks (cont.)</vt:lpstr>
      <vt:lpstr>Locking protocol</vt:lpstr>
      <vt:lpstr>Two Phase Locking Protocol/2PL</vt:lpstr>
      <vt:lpstr>Examples </vt:lpstr>
      <vt:lpstr>Two Phase Locking Protocol/2PL</vt:lpstr>
      <vt:lpstr>Example</vt:lpstr>
      <vt:lpstr>PowerPoint 演示文稿</vt:lpstr>
      <vt:lpstr>2PL Properties</vt:lpstr>
      <vt:lpstr>Two Phase Locking Protocol/2PL</vt:lpstr>
      <vt:lpstr>Example</vt:lpstr>
      <vt:lpstr>Construct the schedules in line with 2PL</vt:lpstr>
      <vt:lpstr>PowerPoint 演示文稿</vt:lpstr>
      <vt:lpstr>Example</vt:lpstr>
      <vt:lpstr>PowerPoint 演示文稿</vt:lpstr>
      <vt:lpstr>Strict 2PL protocol </vt:lpstr>
      <vt:lpstr>Rigorous 2PL protocol</vt:lpstr>
      <vt:lpstr>Locking Protocols</vt:lpstr>
      <vt:lpstr>Lock Conversions【略】</vt:lpstr>
      <vt:lpstr>Automatic Acquisition of Locks</vt:lpstr>
      <vt:lpstr>Automatic Acquisition of Locks (Cont.)</vt:lpstr>
      <vt:lpstr>Implementation of Locking</vt:lpstr>
      <vt:lpstr>PowerPoint 演示文稿</vt:lpstr>
      <vt:lpstr>Graph-Based Protocols【略】</vt:lpstr>
      <vt:lpstr>18.2 Deadlock Handling【略】</vt:lpstr>
      <vt:lpstr>Principles of deadlock handling</vt:lpstr>
      <vt:lpstr>Principles of deadlock handling</vt:lpstr>
      <vt:lpstr>Deadlock Handling</vt:lpstr>
      <vt:lpstr>More Deadlock Prevention Strategies</vt:lpstr>
      <vt:lpstr>Deadlock prevention (Cont.)</vt:lpstr>
      <vt:lpstr>Deadlock Detection</vt:lpstr>
      <vt:lpstr>Deadlock Detection</vt:lpstr>
      <vt:lpstr>Deadlock Recovery</vt:lpstr>
      <vt:lpstr>oepnGauss数据库事务死锁检测与处理</vt:lpstr>
      <vt:lpstr>Example</vt:lpstr>
      <vt:lpstr>PowerPoint 演示文稿</vt:lpstr>
      <vt:lpstr>17.8 Transaction Isolation Levels/18.9 Weak Levels of Consistency</vt:lpstr>
      <vt:lpstr>Weak Levels of Consistency</vt:lpstr>
      <vt:lpstr>Weak Levels of Consistency</vt:lpstr>
      <vt:lpstr>Levels of Consistency/Isolation Levels in SQL-92</vt:lpstr>
      <vt:lpstr>Levels of Consistency/Isolation Levels in SQL-92</vt:lpstr>
      <vt:lpstr>并发调度中的数据不一致性</vt:lpstr>
      <vt:lpstr>丢失修改/ 写-写冲突</vt:lpstr>
      <vt:lpstr>读脏数据/写-读-撤销冲突</vt:lpstr>
      <vt:lpstr>读脏数据（续）</vt:lpstr>
      <vt:lpstr>不可重复读/读-写冲突</vt:lpstr>
      <vt:lpstr>不可重复读（续）</vt:lpstr>
      <vt:lpstr>幻象</vt:lpstr>
      <vt:lpstr>幻象（续）</vt:lpstr>
      <vt:lpstr>不同隔离级别下的数据不一致性</vt:lpstr>
      <vt:lpstr>Read uncommitted</vt:lpstr>
      <vt:lpstr>PowerPoint 演示文稿</vt:lpstr>
      <vt:lpstr>Read committed</vt:lpstr>
      <vt:lpstr>PowerPoint 演示文稿</vt:lpstr>
      <vt:lpstr>Repeatable Read</vt:lpstr>
      <vt:lpstr>PowerPoint 演示文稿</vt:lpstr>
      <vt:lpstr>Serializable</vt:lpstr>
      <vt:lpstr>PowerPoint 演示文稿</vt:lpstr>
      <vt:lpstr>PowerPoint 演示文稿</vt:lpstr>
      <vt:lpstr>PowerPoint 演示文稿</vt:lpstr>
      <vt:lpstr>18.3  Multiple Granularity</vt:lpstr>
      <vt:lpstr>PowerPoint 演示文稿</vt:lpstr>
      <vt:lpstr>Multiple Granularity</vt:lpstr>
      <vt:lpstr>Example of Granularity Hierarchy</vt:lpstr>
      <vt:lpstr>Multiple Granularity (cont.)</vt:lpstr>
      <vt:lpstr>PowerPoint 演示文稿</vt:lpstr>
      <vt:lpstr>Intention Lock Modes</vt:lpstr>
      <vt:lpstr>Intention Lock Modes</vt:lpstr>
      <vt:lpstr>Intention Lock Modes</vt:lpstr>
      <vt:lpstr>PowerPoint 演示文稿</vt:lpstr>
      <vt:lpstr>Intention Lock Modes</vt:lpstr>
      <vt:lpstr>Compatibility Matrix with Intention Lock Modes</vt:lpstr>
      <vt:lpstr>PowerPoint 演示文稿</vt:lpstr>
      <vt:lpstr>Multiple Granularity Locking Scheme</vt:lpstr>
      <vt:lpstr>Multiple Granularity Locking Scheme</vt:lpstr>
      <vt:lpstr>PowerPoint 演示文稿</vt:lpstr>
      <vt:lpstr>PowerPoint 演示文稿</vt:lpstr>
      <vt:lpstr>SQL语句涉及的加锁级别(maybe)</vt:lpstr>
      <vt:lpstr>Multiple Granularity Locking Scheme</vt:lpstr>
      <vt:lpstr>例题</vt:lpstr>
      <vt:lpstr>PowerPoint 演示文稿</vt:lpstr>
      <vt:lpstr>18.6 Multiversion Schemes </vt:lpstr>
      <vt:lpstr>Multiversion Schemes</vt:lpstr>
      <vt:lpstr>Multiversion Timestamp Ordering</vt:lpstr>
      <vt:lpstr>Multiversion Two-Phase Locking</vt:lpstr>
      <vt:lpstr>Multiversion Scheme</vt:lpstr>
      <vt:lpstr>MVCC: Implementation Issues</vt:lpstr>
      <vt:lpstr>PowerPoint 演示文稿</vt:lpstr>
      <vt:lpstr>PowerPoint 演示文稿</vt:lpstr>
      <vt:lpstr>Appendix 18-1 openGauss加锁及死锁检测</vt:lpstr>
      <vt:lpstr>Appendix 18-2 SQL Server 锁资源及粒度</vt:lpstr>
      <vt:lpstr>DB file in SQL Server</vt:lpstr>
      <vt:lpstr>PowerPoint 演示文稿</vt:lpstr>
      <vt:lpstr>锁模式—加锁类型 in SQL Server</vt:lpstr>
      <vt:lpstr>锁模式—加锁类型 in SQL Server</vt:lpstr>
      <vt:lpstr>PowerPoint 演示文稿</vt:lpstr>
      <vt:lpstr>锁持有度 in SQL Server</vt:lpstr>
      <vt:lpstr>锁持有度 in SQL Server</vt:lpstr>
      <vt:lpstr>锁拥有者 in SQL Server</vt:lpstr>
      <vt:lpstr>SQL Server 中SQL语句的强制锁类型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revision>535</cp:revision>
  <dcterms:created xsi:type="dcterms:W3CDTF">2017-07-31T08:51:00Z</dcterms:created>
  <dcterms:modified xsi:type="dcterms:W3CDTF">2021-12-20T03:18:09Z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